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23"/>
  </p:notesMasterIdLst>
  <p:sldIdLst>
    <p:sldId id="668" r:id="rId2"/>
    <p:sldId id="621" r:id="rId3"/>
    <p:sldId id="660" r:id="rId4"/>
    <p:sldId id="661" r:id="rId5"/>
    <p:sldId id="662" r:id="rId6"/>
    <p:sldId id="663" r:id="rId7"/>
    <p:sldId id="665" r:id="rId8"/>
    <p:sldId id="664" r:id="rId9"/>
    <p:sldId id="602" r:id="rId10"/>
    <p:sldId id="651" r:id="rId11"/>
    <p:sldId id="666" r:id="rId12"/>
    <p:sldId id="650" r:id="rId13"/>
    <p:sldId id="654" r:id="rId14"/>
    <p:sldId id="655" r:id="rId15"/>
    <p:sldId id="644" r:id="rId16"/>
    <p:sldId id="632" r:id="rId17"/>
    <p:sldId id="616" r:id="rId18"/>
    <p:sldId id="659" r:id="rId19"/>
    <p:sldId id="624" r:id="rId20"/>
    <p:sldId id="656" r:id="rId21"/>
    <p:sldId id="653" r:id="rId2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CC"/>
    <a:srgbClr val="0000FF"/>
    <a:srgbClr val="E01624"/>
    <a:srgbClr val="BBE0E3"/>
    <a:srgbClr val="FF3300"/>
    <a:srgbClr val="9966FF"/>
    <a:srgbClr val="BFBFB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1" autoAdjust="0"/>
    <p:restoredTop sz="92313" autoAdjust="0"/>
  </p:normalViewPr>
  <p:slideViewPr>
    <p:cSldViewPr>
      <p:cViewPr varScale="1">
        <p:scale>
          <a:sx n="118" d="100"/>
          <a:sy n="118" d="100"/>
        </p:scale>
        <p:origin x="2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916" y="-12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B4908CB-9F98-4B5C-8C49-EA05F104148B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3" tIns="47532" rIns="95063" bIns="4753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00" y="4862266"/>
            <a:ext cx="5680103" cy="4605575"/>
          </a:xfrm>
          <a:prstGeom prst="rect">
            <a:avLst/>
          </a:prstGeom>
        </p:spPr>
        <p:txBody>
          <a:bodyPr vert="horz" lIns="95063" tIns="47532" rIns="95063" bIns="4753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15F16C2-F902-4278-BDDA-FD3AA01C5AF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424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3338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13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14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21</a:t>
            </a:r>
            <a:r>
              <a:rPr lang="zh-CN" altLang="en-US" dirty="0"/>
              <a:t>世纪的费曼图</a:t>
            </a:r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15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380C-E228-4950-BBBA-C1703C86C372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lphaLcParenBoth"/>
            </a:pPr>
            <a:r>
              <a:rPr lang="en-US" altLang="zh-CN" dirty="0"/>
              <a:t>Charge density profile on Lx = 48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superconductivity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charge density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spin correlation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Choice>
        <mc:Fallback xmlns=""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4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𝐴_𝑐𝑑𝑤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Fallback>
      </mc:AlternateContent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18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0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19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20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1913: Nobel prize to </a:t>
            </a:r>
            <a:r>
              <a:rPr lang="en-US" dirty="0" err="1"/>
              <a:t>Onnes</a:t>
            </a:r>
            <a:r>
              <a:rPr lang="en-US" dirty="0"/>
              <a:t>:</a:t>
            </a:r>
          </a:p>
          <a:p>
            <a:r>
              <a:rPr lang="en-US" dirty="0"/>
              <a:t>"for his investigations on the properties of matter at low temperatures which led, </a:t>
            </a:r>
            <a:r>
              <a:rPr lang="en-US" dirty="0" err="1"/>
              <a:t>interalia</a:t>
            </a:r>
            <a:r>
              <a:rPr lang="en-US" dirty="0"/>
              <a:t>, to the production of liquid helium”.</a:t>
            </a:r>
          </a:p>
          <a:p>
            <a:endParaRPr lang="en-US" dirty="0"/>
          </a:p>
          <a:p>
            <a:r>
              <a:rPr lang="en-CN" dirty="0"/>
              <a:t>约瑟夫森效应1973</a:t>
            </a:r>
            <a:r>
              <a:rPr lang="zh-CN" altLang="en-US" dirty="0"/>
              <a:t>，</a:t>
            </a:r>
            <a:r>
              <a:rPr lang="en-US" altLang="zh-CN" dirty="0"/>
              <a:t>Ginzburg2003</a:t>
            </a:r>
            <a:r>
              <a:rPr lang="zh-CN" altLang="en-US" dirty="0"/>
              <a:t>。都不放了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16C2-F902-4278-BDDA-FD3AA01C5AF4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27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加图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16C2-F902-4278-BDDA-FD3AA01C5AF4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21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LBCO是</a:t>
            </a:r>
            <a:r>
              <a:rPr lang="en-US" altLang="zh-CN" dirty="0"/>
              <a:t>1986Muller</a:t>
            </a:r>
            <a:r>
              <a:rPr lang="zh-CN" altLang="en-US" dirty="0"/>
              <a:t>的诺贝尔奖。</a:t>
            </a:r>
            <a:endParaRPr lang="en-CN" dirty="0"/>
          </a:p>
          <a:p>
            <a:r>
              <a:rPr lang="en-CN" dirty="0"/>
              <a:t>Ba可以换成</a:t>
            </a:r>
            <a:r>
              <a:rPr lang="en-US" altLang="zh-CN" dirty="0"/>
              <a:t>Sr</a:t>
            </a:r>
            <a:r>
              <a:rPr lang="zh-CN" altLang="en-US" dirty="0"/>
              <a:t>。没有</a:t>
            </a:r>
            <a:r>
              <a:rPr lang="en-US" altLang="zh-CN" dirty="0"/>
              <a:t>Ba</a:t>
            </a:r>
            <a:r>
              <a:rPr lang="zh-CN" altLang="en-US" dirty="0"/>
              <a:t>的时候是电中性的，</a:t>
            </a:r>
            <a:r>
              <a:rPr lang="en-US" altLang="zh-CN" dirty="0"/>
              <a:t>La</a:t>
            </a:r>
            <a:r>
              <a:rPr lang="zh-CN" altLang="en-US" dirty="0"/>
              <a:t>是正</a:t>
            </a:r>
            <a:r>
              <a:rPr lang="en-US" altLang="zh-CN" dirty="0"/>
              <a:t>3</a:t>
            </a:r>
            <a:r>
              <a:rPr lang="zh-CN" altLang="en-US" dirty="0"/>
              <a:t>价，</a:t>
            </a:r>
            <a:r>
              <a:rPr lang="en-US" altLang="zh-CN" dirty="0"/>
              <a:t>Ba</a:t>
            </a:r>
            <a:r>
              <a:rPr lang="zh-CN" altLang="en-US" dirty="0"/>
              <a:t>是正</a:t>
            </a:r>
            <a:r>
              <a:rPr lang="en-US" altLang="zh-CN" dirty="0"/>
              <a:t>2</a:t>
            </a:r>
            <a:r>
              <a:rPr lang="zh-CN" altLang="en-US" dirty="0"/>
              <a:t>价，掺入</a:t>
            </a:r>
            <a:r>
              <a:rPr lang="en-US" altLang="zh-CN" dirty="0"/>
              <a:t>Ba</a:t>
            </a:r>
            <a:r>
              <a:rPr lang="zh-CN" altLang="en-US" dirty="0"/>
              <a:t>会让电荷库提供的电子减少，因而铜氧面上缺电子，产生空穴型掺杂。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正交晶系</a:t>
            </a:r>
            <a:r>
              <a:rPr lang="en-US" altLang="zh-CN" dirty="0"/>
              <a:t>/</a:t>
            </a:r>
            <a:r>
              <a:rPr lang="zh-CN" altLang="en-US" dirty="0"/>
              <a:t>斜方晶系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Mott</a:t>
            </a:r>
            <a:r>
              <a:rPr lang="zh-CN" altLang="en-US" dirty="0"/>
              <a:t>绝缘体，就像交通堵塞一样</a:t>
            </a:r>
            <a:r>
              <a:rPr lang="en-US" altLang="zh-CN" dirty="0"/>
              <a:t>, traffic jam</a:t>
            </a:r>
          </a:p>
          <a:p>
            <a:r>
              <a:rPr lang="en-CN" dirty="0"/>
              <a:t>最佳掺杂大约在0.16, underdoped, overdoped.</a:t>
            </a:r>
          </a:p>
          <a:p>
            <a:endParaRPr lang="en-CN" dirty="0"/>
          </a:p>
          <a:p>
            <a:r>
              <a:rPr lang="en-CN" dirty="0"/>
              <a:t>Fermi Liquid相当于说电子穿梭是不受其他电子阻力的</a:t>
            </a:r>
            <a:r>
              <a:rPr lang="zh-CN" altLang="en-US" dirty="0"/>
              <a:t>，所以</a:t>
            </a:r>
            <a:r>
              <a:rPr lang="en-US" altLang="zh-CN" dirty="0"/>
              <a:t>dope</a:t>
            </a:r>
            <a:r>
              <a:rPr lang="zh-CN" altLang="en-US" dirty="0"/>
              <a:t>少的时候还是强关联，但是</a:t>
            </a:r>
            <a:r>
              <a:rPr lang="en-US" altLang="zh-CN" dirty="0"/>
              <a:t>dope</a:t>
            </a:r>
            <a:r>
              <a:rPr lang="zh-CN" altLang="en-US" dirty="0"/>
              <a:t>足够就会进入</a:t>
            </a:r>
            <a:r>
              <a:rPr lang="en-US" altLang="zh-CN" dirty="0"/>
              <a:t>Fermi</a:t>
            </a:r>
            <a:r>
              <a:rPr lang="zh-CN" altLang="en-US" dirty="0"/>
              <a:t> </a:t>
            </a:r>
            <a:r>
              <a:rPr lang="en-US" altLang="zh-CN" dirty="0"/>
              <a:t>liquid</a:t>
            </a:r>
          </a:p>
          <a:p>
            <a:endParaRPr lang="en-US" altLang="zh-CN" dirty="0"/>
          </a:p>
          <a:p>
            <a:r>
              <a:rPr lang="en-US" altLang="zh-CN" dirty="0"/>
              <a:t>onset: phase separation, the order occur on intermediate length scales.</a:t>
            </a:r>
          </a:p>
          <a:p>
            <a:r>
              <a:rPr lang="en-US" altLang="zh-CN" dirty="0"/>
              <a:t>red dashed line: CDW order</a:t>
            </a:r>
          </a:p>
          <a:p>
            <a:r>
              <a:rPr lang="en-US" altLang="zh-CN" dirty="0"/>
              <a:t>T_SDW: incommensurate SDW</a:t>
            </a:r>
          </a:p>
          <a:p>
            <a:endParaRPr lang="en-US" altLang="zh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16C2-F902-4278-BDDA-FD3AA01C5AF4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65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16C2-F902-4278-BDDA-FD3AA01C5AF4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1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Palatino Linotype" panose="02040502050505030304" pitchFamily="18" charset="0"/>
              </a:rPr>
              <a:t>It has been nearly forty years</a:t>
            </a:r>
            <a:r>
              <a:rPr kumimoji="1" lang="zh-CN" altLang="en-US" sz="1200" dirty="0">
                <a:latin typeface="Palatino Linotype" panose="02040502050505030304" pitchFamily="18" charset="0"/>
              </a:rPr>
              <a:t> </a:t>
            </a:r>
            <a:r>
              <a:rPr kumimoji="1" lang="en-US" altLang="zh-CN" sz="1200" dirty="0">
                <a:latin typeface="Palatino Linotype" panose="02040502050505030304" pitchFamily="18" charset="0"/>
              </a:rPr>
              <a:t>since the experimental discovery of high-temperature superconductivity.</a:t>
            </a:r>
            <a:r>
              <a:rPr kumimoji="1" lang="en-US" altLang="zh-CN" sz="1050" dirty="0">
                <a:solidFill>
                  <a:srgbClr val="00B050"/>
                </a:solidFill>
                <a:latin typeface="Palatino Linotype" panose="02040502050505030304" pitchFamily="18" charset="0"/>
              </a:rPr>
              <a:t> 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[J. G. </a:t>
            </a:r>
            <a:r>
              <a:rPr kumimoji="1" lang="en-US" altLang="zh-CN" sz="105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Benordz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and K. A. Muller, 1986]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9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err="1"/>
              <a:t>Relevent</a:t>
            </a:r>
            <a:r>
              <a:rPr lang="en-US" altLang="zh-CN" dirty="0"/>
              <a:t> work for t2, Corboz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iPEPS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i="0" dirty="0">
                <a:effectLst/>
                <a:latin typeface="+mn-lt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PRB 100, 195141 </a:t>
            </a:r>
            <a:endParaRPr lang="en-US" dirty="0">
              <a:effectLst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10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EPC drives the formation of Cooper pairs in conventional superconductivity. 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48B8A5-B911-4617-BAAC-4325353E0BE3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A92A53-0AE5-4B12-B62F-6E6772649BA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6BAE37-E451-4C1F-B323-C104C65AB196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9C3AF-0ADC-401D-B9E0-80B325DD712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D47F86-9333-42D8-98E7-523CD0E9278C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991A1-417C-42B9-BB72-2C2EA4C93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4EE7A6-3F7B-40EA-AF19-7E1F082C02C8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B1314-5ACB-4149-B710-FBCDA007620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8EFC74-9543-454C-99FB-1E2D6A194CF4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5777B-FDA7-4AF3-B582-4F77B9F9C11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BB2D4-0FE9-4468-AC23-CD02FEF0DCFD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0388FF-82D8-447F-AC20-FB0E32D96F5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08A4E-058C-49AC-82FF-ACD2B5334BB7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49A04-634F-4FD8-A481-9503C784ACA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C2D181-5266-4DA9-AEF8-AF0960089AD8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19F3DA-37C0-4225-8E4C-6F49515BEA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451C5-F8F3-425E-ACF4-5FA6937E8E46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5DFF6-3990-47B8-9887-4C964D73C49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3F700D-B618-4928-ADA4-8474A5B6502E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88615-1E79-494D-AAC8-CE081EC0082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816F06-ECC2-488F-B697-9758311CBC8D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A8243-C5A1-4E76-87A6-0C30E2B240B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fld id="{601820DD-9B21-4E41-B203-DC0FE690A6A0}" type="datetimeFigureOut">
              <a:rPr lang="zh-CN" altLang="en-US"/>
              <a:pPr/>
              <a:t>2023/2/27</a:t>
            </a:fld>
            <a:endParaRPr lang="en-US" altLang="zh-CN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31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fld id="{FC09CE86-C7AB-4A31-B8A1-6AB22961FAA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1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6.png"/><Relationship Id="rId5" Type="http://schemas.openxmlformats.org/officeDocument/2006/relationships/image" Target="../media/image530.png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4.em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7.png"/><Relationship Id="rId5" Type="http://schemas.openxmlformats.org/officeDocument/2006/relationships/image" Target="../media/image56.emf"/><Relationship Id="rId10" Type="http://schemas.openxmlformats.org/officeDocument/2006/relationships/image" Target="../media/image53.emf"/><Relationship Id="rId4" Type="http://schemas.openxmlformats.org/officeDocument/2006/relationships/image" Target="../media/image55.emf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64.png"/><Relationship Id="rId5" Type="http://schemas.openxmlformats.org/officeDocument/2006/relationships/image" Target="../media/image380.png"/><Relationship Id="rId10" Type="http://schemas.openxmlformats.org/officeDocument/2006/relationships/image" Target="../media/image53.emf"/><Relationship Id="rId4" Type="http://schemas.openxmlformats.org/officeDocument/2006/relationships/image" Target="../media/image59.emf"/><Relationship Id="rId9" Type="http://schemas.openxmlformats.org/officeDocument/2006/relationships/image" Target="../media/image6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70.png"/><Relationship Id="rId4" Type="http://schemas.openxmlformats.org/officeDocument/2006/relationships/image" Target="../media/image4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6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FA441C9-076F-A91E-A586-DC9249F3E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31459"/>
            <a:ext cx="9143999" cy="1280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3200" kern="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280"/>
            <a:ext cx="9143999" cy="1877635"/>
          </a:xfr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</a:t>
            </a:r>
            <a:r>
              <a:rPr lang="en-US" altLang="zh-CN" sz="32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-wave superconductivity from the 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-Schrieffer-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Heeger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-Hubbard model: possible route to high-temperature superconductivity </a:t>
            </a:r>
            <a:endParaRPr lang="en-US" altLang="zh-CN" sz="320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5728" y="1990261"/>
            <a:ext cx="7882063" cy="926322"/>
          </a:xfrm>
        </p:spPr>
        <p:txBody>
          <a:bodyPr/>
          <a:lstStyle/>
          <a:p>
            <a:r>
              <a:rPr lang="en-US" altLang="zh-CN" sz="2600" b="1" dirty="0">
                <a:latin typeface="Palatino Linotype" pitchFamily="18" charset="0"/>
              </a:rPr>
              <a:t>Hao-Xin Wang(</a:t>
            </a:r>
            <a:r>
              <a:rPr lang="zh-CN" altLang="en-US" sz="2600" b="1" dirty="0">
                <a:latin typeface="Palatino Linotype" pitchFamily="18" charset="0"/>
              </a:rPr>
              <a:t>王昊昕</a:t>
            </a:r>
            <a:r>
              <a:rPr lang="en-US" altLang="zh-CN" sz="2600" b="1" dirty="0">
                <a:latin typeface="Palatino Linotype" pitchFamily="18" charset="0"/>
              </a:rPr>
              <a:t>)</a:t>
            </a:r>
            <a:endParaRPr lang="zh-CN" altLang="en-US" sz="2600" b="1" dirty="0">
              <a:latin typeface="Palatino Linotype" pitchFamily="18" charset="0"/>
            </a:endParaRPr>
          </a:p>
          <a:p>
            <a:r>
              <a:rPr lang="en-US" altLang="zh-CN" sz="2200" b="1" dirty="0">
                <a:latin typeface="Palatino Linotype" pitchFamily="18" charset="0"/>
              </a:rPr>
              <a:t>Tsinghua University</a:t>
            </a:r>
          </a:p>
        </p:txBody>
      </p:sp>
      <p:sp>
        <p:nvSpPr>
          <p:cNvPr id="138248" name="Rectangle 2"/>
          <p:cNvSpPr>
            <a:spLocks noChangeArrowheads="1"/>
          </p:cNvSpPr>
          <p:nvPr/>
        </p:nvSpPr>
        <p:spPr bwMode="auto">
          <a:xfrm>
            <a:off x="454313" y="6457111"/>
            <a:ext cx="8136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ndara" panose="020E0502030303020204" pitchFamily="34" charset="0"/>
                <a:cs typeface="Apple Chancery" panose="03020702040506060504" pitchFamily="66" charset="-79"/>
              </a:rPr>
              <a:t>CUHK, Feb 28, 2023</a:t>
            </a:r>
            <a:endParaRPr lang="en-US" altLang="zh-CN" sz="2000" dirty="0">
              <a:latin typeface="Candara" panose="020E0502030303020204" pitchFamily="34" charset="0"/>
              <a:ea typeface="宋体" pitchFamily="2" charset="-122"/>
              <a:cs typeface="Apple Chancery" panose="03020702040506060504" pitchFamily="66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1490" y="5712746"/>
            <a:ext cx="223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Yi-Fan Jiang</a:t>
            </a:r>
          </a:p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(</a:t>
            </a:r>
            <a:r>
              <a:rPr lang="en-US" altLang="zh-CN" dirty="0" err="1">
                <a:latin typeface="Palatino Linotype" panose="02040502050505030304" pitchFamily="18" charset="0"/>
              </a:rPr>
              <a:t>ShanghaiTech</a:t>
            </a:r>
            <a:r>
              <a:rPr lang="en-US" altLang="zh-CN" dirty="0">
                <a:latin typeface="Palatino Linotype" panose="02040502050505030304" pitchFamily="18" charset="0"/>
              </a:rPr>
              <a:t>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B0A25-8CA2-B443-50CA-0A19303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10" y="3851829"/>
            <a:ext cx="1251318" cy="17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DBC02082-9682-557B-FA26-1EC0189B7DB1}"/>
              </a:ext>
            </a:extLst>
          </p:cNvPr>
          <p:cNvSpPr txBox="1">
            <a:spLocks/>
          </p:cNvSpPr>
          <p:nvPr/>
        </p:nvSpPr>
        <p:spPr>
          <a:xfrm>
            <a:off x="2366755" y="3121950"/>
            <a:ext cx="5040560" cy="503646"/>
          </a:xfrm>
          <a:prstGeom prst="rect">
            <a:avLst/>
          </a:prstGeom>
          <a:ln w="19050">
            <a:solidFill>
              <a:srgbClr val="FFC000"/>
            </a:solidFill>
            <a:prstDash val="sysDash"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HXW, Y.-F. Jiang and Hong Yao , arXiv:2211.09143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HXW, Y.-M. Wu, Y.-F. Jiang and Hong Yao, arXiv:2211.02031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                        </a:t>
            </a:r>
            <a:endParaRPr lang="en-US" altLang="zh-CN" sz="1900" dirty="0">
              <a:solidFill>
                <a:srgbClr val="000000"/>
              </a:solidFill>
              <a:latin typeface="Palatino Linotype" pitchFamily="18" charset="0"/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CACDE-7A54-FA9B-3DC4-1859030D6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64" y="4126336"/>
            <a:ext cx="1485165" cy="148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E2661-4D2E-743D-3467-B7856796CBA1}"/>
              </a:ext>
            </a:extLst>
          </p:cNvPr>
          <p:cNvSpPr txBox="1"/>
          <p:nvPr/>
        </p:nvSpPr>
        <p:spPr>
          <a:xfrm>
            <a:off x="5291734" y="5700069"/>
            <a:ext cx="292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Yi-Ming Wu</a:t>
            </a:r>
          </a:p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(Stanford)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84C138E-B189-A279-76D7-F3AEBEA2E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3018" y="1510074"/>
            <a:ext cx="1037877" cy="1037877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E10AFDD-9C6F-B7BC-8006-96890864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2" y="3917913"/>
            <a:ext cx="1358547" cy="17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4">
            <a:extLst>
              <a:ext uri="{FF2B5EF4-FFF2-40B4-BE49-F238E27FC236}">
                <a16:creationId xmlns:a16="http://schemas.microsoft.com/office/drawing/2014/main" id="{B1D242A9-BCC8-3A90-1108-C70F81C62207}"/>
              </a:ext>
            </a:extLst>
          </p:cNvPr>
          <p:cNvSpPr txBox="1"/>
          <p:nvPr/>
        </p:nvSpPr>
        <p:spPr>
          <a:xfrm>
            <a:off x="1137376" y="5712746"/>
            <a:ext cx="1465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Hong Yao</a:t>
            </a:r>
          </a:p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(Tsinghua)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FE6681AE-E994-A56A-337E-41EB7B2A2C0B}"/>
              </a:ext>
            </a:extLst>
          </p:cNvPr>
          <p:cNvSpPr txBox="1"/>
          <p:nvPr/>
        </p:nvSpPr>
        <p:spPr>
          <a:xfrm>
            <a:off x="62142" y="3534431"/>
            <a:ext cx="215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1" dirty="0">
                <a:latin typeface="Palatino Linotype" panose="02040502050505030304" pitchFamily="18" charset="0"/>
              </a:rPr>
              <a:t>Collaborators: </a:t>
            </a:r>
            <a:endParaRPr kumimoji="1" lang="zh-CN" altLang="en-US" sz="160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>
            <a:extLst>
              <a:ext uri="{FF2B5EF4-FFF2-40B4-BE49-F238E27FC236}">
                <a16:creationId xmlns:a16="http://schemas.microsoft.com/office/drawing/2014/main" id="{BEC787DD-12FF-9DFC-DEAB-2CFFFDDAB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657861" y="1938923"/>
            <a:ext cx="2975483" cy="2188247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4115F152-2246-F9A8-92AD-12DE4F63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" y="1946124"/>
            <a:ext cx="1569487" cy="2181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/>
              <p:nvPr/>
            </p:nvSpPr>
            <p:spPr>
              <a:xfrm>
                <a:off x="296525" y="1677238"/>
                <a:ext cx="405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SC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(electron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5" y="1677238"/>
                <a:ext cx="4051845" cy="369332"/>
              </a:xfrm>
              <a:prstGeom prst="rect">
                <a:avLst/>
              </a:prstGeom>
              <a:blipFill>
                <a:blip r:embed="rId5"/>
                <a:stretch>
                  <a:fillRect l="-1250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6FCF2A3-BD4A-2B9D-904F-F6F893187D73}"/>
              </a:ext>
            </a:extLst>
          </p:cNvPr>
          <p:cNvSpPr txBox="1"/>
          <p:nvPr/>
        </p:nvSpPr>
        <p:spPr>
          <a:xfrm>
            <a:off x="4115112" y="315749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2083F615-0849-8F48-0FAA-974158D6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617" y="2199078"/>
            <a:ext cx="2469985" cy="1982118"/>
          </a:xfrm>
          <a:prstGeom prst="rect">
            <a:avLst/>
          </a:prstGeom>
        </p:spPr>
      </p:pic>
      <p:sp>
        <p:nvSpPr>
          <p:cNvPr id="15" name="文本框 9">
            <a:extLst>
              <a:ext uri="{FF2B5EF4-FFF2-40B4-BE49-F238E27FC236}">
                <a16:creationId xmlns:a16="http://schemas.microsoft.com/office/drawing/2014/main" id="{B13FA6CE-83F3-8CD3-91B6-141D1DE3B401}"/>
              </a:ext>
            </a:extLst>
          </p:cNvPr>
          <p:cNvSpPr txBox="1"/>
          <p:nvPr/>
        </p:nvSpPr>
        <p:spPr>
          <a:xfrm>
            <a:off x="5275430" y="4235222"/>
            <a:ext cx="3793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2D050"/>
                </a:solidFill>
                <a:latin typeface="Palatino Linotype" panose="02040502050505030304" pitchFamily="18" charset="0"/>
              </a:rPr>
              <a:t>S. Jiang, D.  J. </a:t>
            </a:r>
            <a:r>
              <a:rPr kumimoji="1" lang="en-US" altLang="zh-CN" sz="1200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Scalapino</a:t>
            </a:r>
            <a:r>
              <a:rPr kumimoji="1" lang="en-US" altLang="zh-CN" sz="1200" dirty="0">
                <a:solidFill>
                  <a:srgbClr val="92D050"/>
                </a:solidFill>
                <a:latin typeface="Palatino Linotype" panose="02040502050505030304" pitchFamily="18" charset="0"/>
              </a:rPr>
              <a:t>, and S. R. White,  PNAS 2021</a:t>
            </a:r>
            <a:endParaRPr kumimoji="1" lang="zh-CN" altLang="en-US" sz="1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1CDF3EC3-32D7-6EF4-79E4-0BB4478B79F5}"/>
              </a:ext>
            </a:extLst>
          </p:cNvPr>
          <p:cNvSpPr txBox="1"/>
          <p:nvPr/>
        </p:nvSpPr>
        <p:spPr>
          <a:xfrm>
            <a:off x="1286635" y="4181196"/>
            <a:ext cx="213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92D050"/>
                </a:solidFill>
                <a:latin typeface="Palatino" pitchFamily="2" charset="0"/>
                <a:ea typeface="Palatino" pitchFamily="2" charset="0"/>
              </a:rPr>
              <a:t>D. N. Sheng, et. al PRL 2021</a:t>
            </a:r>
            <a:endParaRPr lang="en-US" altLang="zh-CN" sz="1200" dirty="0">
              <a:solidFill>
                <a:srgbClr val="92D050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/>
              <p:nvPr/>
            </p:nvSpPr>
            <p:spPr>
              <a:xfrm>
                <a:off x="5468915" y="1761458"/>
                <a:ext cx="3596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absent SC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(hole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15" y="1761458"/>
                <a:ext cx="3596472" cy="369332"/>
              </a:xfrm>
              <a:prstGeom prst="rect">
                <a:avLst/>
              </a:prstGeom>
              <a:blipFill>
                <a:blip r:embed="rId7"/>
                <a:stretch>
                  <a:fillRect l="-1408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/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dirty="0"/>
                  <a:t>SC is also absent under hole doping even considering the third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000" dirty="0"/>
                  <a:t>.  </a:t>
                </a:r>
                <a:r>
                  <a:rPr lang="en-CN" sz="1400" i="1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[</a:t>
                </a:r>
                <a:r>
                  <a:rPr kumimoji="1" lang="en-US" altLang="zh-CN" sz="1400" i="1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S. Jiang, D.  J. </a:t>
                </a:r>
                <a:r>
                  <a:rPr kumimoji="1" lang="en-US" altLang="zh-CN" sz="1400" i="1" dirty="0" err="1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Scalapino</a:t>
                </a:r>
                <a:r>
                  <a:rPr kumimoji="1" lang="en-US" altLang="zh-CN" sz="1400" i="1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, and S. R. White,  PRB 2022]</a:t>
                </a:r>
                <a:endParaRPr lang="en-CN" sz="1400" i="1" dirty="0">
                  <a:solidFill>
                    <a:srgbClr val="00B050"/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i="1" dirty="0"/>
                  <a:t>D</a:t>
                </a:r>
                <a:r>
                  <a:rPr lang="en-CN" sz="2000" dirty="0"/>
                  <a:t>-wave states are discovered in doped J</a:t>
                </a:r>
                <a:r>
                  <a:rPr lang="en-CN" sz="2000" baseline="-25000" dirty="0"/>
                  <a:t>1</a:t>
                </a:r>
                <a:r>
                  <a:rPr lang="en-CN" sz="2000" dirty="0"/>
                  <a:t>-J</a:t>
                </a:r>
                <a:r>
                  <a:rPr lang="en-CN" sz="2000" baseline="-25000" dirty="0"/>
                  <a:t>2</a:t>
                </a:r>
                <a:r>
                  <a:rPr lang="en-CN" sz="2000" dirty="0"/>
                  <a:t> spin liquid, or by imposing period-two stripe order. But these models are not realistic to cuprate.</a:t>
                </a:r>
                <a:r>
                  <a:rPr kumimoji="1" lang="en-US" altLang="zh-CN" sz="20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400" i="1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[Hong-Chen Jiang and S. A. </a:t>
                </a:r>
                <a:r>
                  <a:rPr kumimoji="1" lang="en-US" altLang="zh-CN" sz="1400" i="1" dirty="0" err="1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Kivelson</a:t>
                </a:r>
                <a:r>
                  <a:rPr kumimoji="1" lang="en-US" altLang="zh-CN" sz="1400" i="1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PRL 2021; PNAS 2021]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blipFill>
                <a:blip r:embed="rId8"/>
                <a:stretch>
                  <a:fillRect l="-563" t="-11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/>
              <p:nvPr/>
            </p:nvSpPr>
            <p:spPr>
              <a:xfrm>
                <a:off x="206515" y="1311975"/>
                <a:ext cx="468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next nearest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1311975"/>
                <a:ext cx="4683318" cy="369332"/>
              </a:xfrm>
              <a:prstGeom prst="rect">
                <a:avLst/>
              </a:prstGeom>
              <a:blipFill>
                <a:blip r:embed="rId9"/>
                <a:stretch>
                  <a:fillRect l="-1084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9567E95-9E58-F826-A66F-13B324822822}"/>
              </a:ext>
            </a:extLst>
          </p:cNvPr>
          <p:cNvSpPr txBox="1"/>
          <p:nvPr/>
        </p:nvSpPr>
        <p:spPr>
          <a:xfrm>
            <a:off x="99645" y="824199"/>
            <a:ext cx="5445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What more is needed beyond the Hubbard model?</a:t>
            </a:r>
            <a:endParaRPr lang="en-C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C63D0E-52DE-C6F5-2511-AA5644FC925F}"/>
              </a:ext>
            </a:extLst>
          </p:cNvPr>
          <p:cNvSpPr txBox="1">
            <a:spLocks/>
          </p:cNvSpPr>
          <p:nvPr/>
        </p:nvSpPr>
        <p:spPr bwMode="auto">
          <a:xfrm>
            <a:off x="0" y="4880"/>
            <a:ext cx="9144000" cy="7688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9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road to the microscopic mechanism for </a:t>
            </a:r>
            <a:r>
              <a:rPr lang="en-US" altLang="zh-CN" sz="2900" i="1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9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SC</a:t>
            </a:r>
          </a:p>
        </p:txBody>
      </p:sp>
    </p:spTree>
    <p:extLst>
      <p:ext uri="{BB962C8B-B14F-4D97-AF65-F5344CB8AC3E}">
        <p14:creationId xmlns:p14="http://schemas.microsoft.com/office/powerpoint/2010/main" val="345573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763D58-F871-CB88-BC98-16F9EB3353AA}"/>
              </a:ext>
            </a:extLst>
          </p:cNvPr>
          <p:cNvSpPr txBox="1">
            <a:spLocks/>
          </p:cNvSpPr>
          <p:nvPr/>
        </p:nvSpPr>
        <p:spPr bwMode="auto">
          <a:xfrm>
            <a:off x="0" y="4880"/>
            <a:ext cx="9144000" cy="7688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9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road to the microscopic mechanism for </a:t>
            </a:r>
            <a:r>
              <a:rPr lang="en-US" altLang="zh-CN" sz="2900" i="1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9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2E58E-F825-0619-B59D-1E131C317313}"/>
              </a:ext>
            </a:extLst>
          </p:cNvPr>
          <p:cNvSpPr txBox="1"/>
          <p:nvPr/>
        </p:nvSpPr>
        <p:spPr>
          <a:xfrm>
            <a:off x="15272" y="3192360"/>
            <a:ext cx="2456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What kind of model</a:t>
            </a:r>
            <a:r>
              <a:rPr lang="en-US" altLang="zh-CN" dirty="0">
                <a:solidFill>
                  <a:srgbClr val="0000FF"/>
                </a:solidFill>
                <a:latin typeface="Palatino Linotype" pitchFamily="18" charset="0"/>
              </a:rPr>
              <a:t> can describe the d-wave SC in </a:t>
            </a:r>
            <a:r>
              <a:rPr lang="en-US" altLang="zh-CN" dirty="0" err="1">
                <a:solidFill>
                  <a:srgbClr val="0000FF"/>
                </a:solidFill>
                <a:latin typeface="Palatino Linotype" pitchFamily="18" charset="0"/>
              </a:rPr>
              <a:t>cuprate</a:t>
            </a:r>
            <a:r>
              <a:rPr lang="en-US" altLang="zh-CN" dirty="0">
                <a:solidFill>
                  <a:srgbClr val="0000FF"/>
                </a:solidFill>
                <a:latin typeface="Palatino Linotype" pitchFamily="18" charset="0"/>
              </a:rPr>
              <a:t>?</a:t>
            </a:r>
            <a:endParaRPr lang="en-CN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B516E1C-3AAF-4306-754D-A9FA4E9F1FDA}"/>
              </a:ext>
            </a:extLst>
          </p:cNvPr>
          <p:cNvSpPr/>
          <p:nvPr/>
        </p:nvSpPr>
        <p:spPr>
          <a:xfrm>
            <a:off x="2371130" y="1276666"/>
            <a:ext cx="749783" cy="5085565"/>
          </a:xfrm>
          <a:prstGeom prst="leftBrace">
            <a:avLst>
              <a:gd name="adj1" fmla="val 44202"/>
              <a:gd name="adj2" fmla="val 50000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2B583-C7F6-90E1-8D66-B8A4A0FF7534}"/>
              </a:ext>
            </a:extLst>
          </p:cNvPr>
          <p:cNvSpPr txBox="1"/>
          <p:nvPr/>
        </p:nvSpPr>
        <p:spPr>
          <a:xfrm>
            <a:off x="3063264" y="1448780"/>
            <a:ext cx="427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rgbClr val="3333CC"/>
                </a:solidFill>
              </a:rPr>
              <a:t>The Hubbard or t-J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8B623-5F19-1C89-A2AE-79CB30433EE7}"/>
              </a:ext>
            </a:extLst>
          </p:cNvPr>
          <p:cNvSpPr txBox="1"/>
          <p:nvPr/>
        </p:nvSpPr>
        <p:spPr>
          <a:xfrm>
            <a:off x="3047694" y="2653849"/>
            <a:ext cx="427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rgbClr val="3333CC"/>
                </a:solidFill>
              </a:rPr>
              <a:t>with the consideration of t</a:t>
            </a:r>
            <a:r>
              <a:rPr lang="en-CN" sz="2000" baseline="-25000" dirty="0">
                <a:solidFill>
                  <a:srgbClr val="3333CC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B8665-5536-412D-3104-0B0310EF6CF3}"/>
              </a:ext>
            </a:extLst>
          </p:cNvPr>
          <p:cNvSpPr txBox="1"/>
          <p:nvPr/>
        </p:nvSpPr>
        <p:spPr>
          <a:xfrm>
            <a:off x="3047693" y="3957207"/>
            <a:ext cx="427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rgbClr val="3333CC"/>
                </a:solidFill>
              </a:rPr>
              <a:t>with the consideration of t</a:t>
            </a:r>
            <a:r>
              <a:rPr lang="en-CN" sz="2000" baseline="-25000" dirty="0">
                <a:solidFill>
                  <a:srgbClr val="3333CC"/>
                </a:solidFill>
              </a:rPr>
              <a:t>2  </a:t>
            </a:r>
            <a:r>
              <a:rPr lang="en-CN" sz="2000" dirty="0">
                <a:solidFill>
                  <a:srgbClr val="3333CC"/>
                </a:solidFill>
              </a:rPr>
              <a:t>and  t</a:t>
            </a:r>
            <a:r>
              <a:rPr lang="en-CN" sz="2000" baseline="-25000" dirty="0">
                <a:solidFill>
                  <a:srgbClr val="3333CC"/>
                </a:solidFill>
              </a:rPr>
              <a:t>3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FD7218-85D8-8D10-A86A-1CE15FF9D26E}"/>
              </a:ext>
            </a:extLst>
          </p:cNvPr>
          <p:cNvSpPr txBox="1"/>
          <p:nvPr/>
        </p:nvSpPr>
        <p:spPr>
          <a:xfrm>
            <a:off x="3068708" y="5084453"/>
            <a:ext cx="3934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The Hubbard model with electron-phonon coupling:</a:t>
            </a:r>
          </a:p>
          <a:p>
            <a:r>
              <a:rPr lang="en-CN" dirty="0"/>
              <a:t>Important ingredient </a:t>
            </a:r>
            <a:r>
              <a:rPr lang="en-US" dirty="0"/>
              <a:t>from the experimental point of view But less be considered</a:t>
            </a:r>
            <a:endParaRPr lang="en-CN" dirty="0"/>
          </a:p>
        </p:txBody>
      </p:sp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BA3E4413-A029-E25E-206A-F2E7A02EA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439" y="540207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D6B74-735A-9753-C288-6BB27B64F9FB}"/>
              </a:ext>
            </a:extLst>
          </p:cNvPr>
          <p:cNvSpPr txBox="1"/>
          <p:nvPr/>
        </p:nvSpPr>
        <p:spPr>
          <a:xfrm>
            <a:off x="6344619" y="9542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recent numeric evidences </a:t>
            </a:r>
          </a:p>
        </p:txBody>
      </p:sp>
    </p:spTree>
    <p:extLst>
      <p:ext uri="{BB962C8B-B14F-4D97-AF65-F5344CB8AC3E}">
        <p14:creationId xmlns:p14="http://schemas.microsoft.com/office/powerpoint/2010/main" val="35305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Electron-phonon coupling</a:t>
            </a: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2D52C0BB-516C-97A9-0E7A-46489750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455"/>
            <a:ext cx="2790310" cy="2551022"/>
          </a:xfrm>
          <a:prstGeom prst="rect">
            <a:avLst/>
          </a:prstGeom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0D3A6966-4185-3871-F5AB-24D21F1F4D04}"/>
              </a:ext>
            </a:extLst>
          </p:cNvPr>
          <p:cNvSpPr txBox="1"/>
          <p:nvPr/>
        </p:nvSpPr>
        <p:spPr>
          <a:xfrm>
            <a:off x="1" y="6201101"/>
            <a:ext cx="279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>
                <a:latin typeface="Palatino Linotype" panose="02040502050505030304" pitchFamily="18" charset="0"/>
              </a:rPr>
              <a:t>intertwined growth of the superconductivity and EPC</a:t>
            </a:r>
          </a:p>
          <a:p>
            <a:r>
              <a:rPr kumimoji="1" lang="en-US" altLang="zh-CN" sz="12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[Y. He, Z.-X. Shen et </a:t>
            </a:r>
            <a:r>
              <a:rPr kumimoji="1" lang="en-US" altLang="zh-CN" sz="12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al.,Science</a:t>
            </a:r>
            <a:r>
              <a:rPr kumimoji="1" lang="en-US" altLang="zh-CN" sz="12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(2018)] </a:t>
            </a:r>
            <a:endParaRPr kumimoji="1" lang="zh-CN" altLang="en-US" sz="1200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AF9B699-EF8F-6A09-2EFA-C7A3C04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4541"/>
            <a:ext cx="4836133" cy="176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i="1" dirty="0"/>
              <a:t>Increasing experimental and theoretic researches indicate that EPC can be an essential ingredient in high-T</a:t>
            </a:r>
            <a:r>
              <a:rPr kumimoji="1" lang="en-US" altLang="zh-CN" sz="2000" i="1" baseline="-25000" dirty="0"/>
              <a:t>c</a:t>
            </a:r>
            <a:r>
              <a:rPr kumimoji="1" lang="en-US" altLang="zh-CN" sz="2000" i="1" dirty="0"/>
              <a:t> superconductors, including </a:t>
            </a:r>
            <a:r>
              <a:rPr kumimoji="1" lang="en-US" altLang="zh-CN" sz="2000" i="1" dirty="0" err="1"/>
              <a:t>cuprates</a:t>
            </a:r>
            <a:r>
              <a:rPr kumimoji="1" lang="en-US" altLang="zh-CN" sz="2000" i="1" dirty="0"/>
              <a:t> and iron-based superconductors.</a:t>
            </a:r>
          </a:p>
          <a:p>
            <a:endParaRPr kumimoji="1" lang="zh-CN" alt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8B5E0-2FD3-DCF9-1B28-BD9F515C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332770"/>
            <a:ext cx="3231325" cy="3113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B654FD-0B89-6575-4766-383C7EEFB370}"/>
              </a:ext>
            </a:extLst>
          </p:cNvPr>
          <p:cNvSpPr txBox="1"/>
          <p:nvPr/>
        </p:nvSpPr>
        <p:spPr>
          <a:xfrm>
            <a:off x="4210530" y="6446735"/>
            <a:ext cx="2497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altLang="zh-CN" sz="1100" i="1" dirty="0">
                <a:solidFill>
                  <a:srgbClr val="00B050"/>
                </a:solidFill>
                <a:latin typeface="Palatino Linotype" pitchFamily="18" charset="0"/>
                <a:ea typeface="宋体" pitchFamily="2" charset="-122"/>
              </a:rPr>
              <a:t>HXW, HY et. al, arXiv:2211.02031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069B0D-B5B4-1945-4A50-A4A88AE19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20" y="1132132"/>
            <a:ext cx="3186513" cy="1769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25D95D-F701-A25E-0462-95F5CB2441AF}"/>
              </a:ext>
            </a:extLst>
          </p:cNvPr>
          <p:cNvSpPr txBox="1"/>
          <p:nvPr/>
        </p:nvSpPr>
        <p:spPr>
          <a:xfrm>
            <a:off x="5339983" y="2955142"/>
            <a:ext cx="2598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1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[Z. Chen, Z.-X. Shen et </a:t>
            </a:r>
            <a:r>
              <a:rPr kumimoji="1" lang="en-US" altLang="zh-CN" sz="11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al.,Science</a:t>
            </a:r>
            <a:r>
              <a:rPr kumimoji="1" lang="en-US" altLang="zh-CN" sz="11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(2021)] </a:t>
            </a:r>
            <a:endParaRPr kumimoji="1" lang="zh-CN" altLang="en-US" sz="1100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2FC0C7-83F9-AC47-FE81-B6B506F59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171" y="3541784"/>
            <a:ext cx="2014724" cy="24721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CC70CE-84E8-8E6D-8328-14EAB6E29E2F}"/>
              </a:ext>
            </a:extLst>
          </p:cNvPr>
          <p:cNvSpPr txBox="1"/>
          <p:nvPr/>
        </p:nvSpPr>
        <p:spPr>
          <a:xfrm>
            <a:off x="7129275" y="6262656"/>
            <a:ext cx="2014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1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[Y. Wang et </a:t>
            </a:r>
            <a:r>
              <a:rPr kumimoji="1" lang="en-US" altLang="zh-CN" sz="11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al.,PRL</a:t>
            </a:r>
            <a:r>
              <a:rPr kumimoji="1" lang="en-US" altLang="zh-CN" sz="11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(2021)] </a:t>
            </a:r>
            <a:endParaRPr kumimoji="1" lang="zh-CN" altLang="en-US" sz="1100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51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B35610D-A2CA-381E-7E43-DD3D2CC5DCF8}"/>
              </a:ext>
            </a:extLst>
          </p:cNvPr>
          <p:cNvSpPr/>
          <p:nvPr/>
        </p:nvSpPr>
        <p:spPr>
          <a:xfrm>
            <a:off x="4301970" y="918301"/>
            <a:ext cx="4545505" cy="3050759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45505"/>
                      <a:gd name="connsiteY0" fmla="*/ 0 h 3050759"/>
                      <a:gd name="connsiteX1" fmla="*/ 4545505 w 4545505"/>
                      <a:gd name="connsiteY1" fmla="*/ 0 h 3050759"/>
                      <a:gd name="connsiteX2" fmla="*/ 4545505 w 4545505"/>
                      <a:gd name="connsiteY2" fmla="*/ 3050759 h 3050759"/>
                      <a:gd name="connsiteX3" fmla="*/ 0 w 4545505"/>
                      <a:gd name="connsiteY3" fmla="*/ 3050759 h 3050759"/>
                      <a:gd name="connsiteX4" fmla="*/ 0 w 4545505"/>
                      <a:gd name="connsiteY4" fmla="*/ 0 h 3050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45505" h="3050759" extrusionOk="0">
                        <a:moveTo>
                          <a:pt x="0" y="0"/>
                        </a:moveTo>
                        <a:cubicBezTo>
                          <a:pt x="1293947" y="118645"/>
                          <a:pt x="2942901" y="116012"/>
                          <a:pt x="4545505" y="0"/>
                        </a:cubicBezTo>
                        <a:cubicBezTo>
                          <a:pt x="4412623" y="813032"/>
                          <a:pt x="4630456" y="1529957"/>
                          <a:pt x="4545505" y="3050759"/>
                        </a:cubicBezTo>
                        <a:cubicBezTo>
                          <a:pt x="3846498" y="3185359"/>
                          <a:pt x="1897333" y="2893563"/>
                          <a:pt x="0" y="3050759"/>
                        </a:cubicBezTo>
                        <a:cubicBezTo>
                          <a:pt x="-20187" y="2140892"/>
                          <a:pt x="-152480" y="5588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Su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-Schrieffer-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Heeger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-Hubbard model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70EA1020-5AB0-EE93-6AB6-3DE08CF5CD07}"/>
              </a:ext>
            </a:extLst>
          </p:cNvPr>
          <p:cNvSpPr txBox="1"/>
          <p:nvPr/>
        </p:nvSpPr>
        <p:spPr>
          <a:xfrm>
            <a:off x="4379125" y="918301"/>
            <a:ext cx="4545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Hamiltonian of SSHH model: </a:t>
            </a:r>
            <a:endParaRPr kumimoji="1"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/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blipFill>
                <a:blip r:embed="rId3"/>
                <a:stretch>
                  <a:fillRect t="-31220" b="-4926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10">
            <a:extLst>
              <a:ext uri="{FF2B5EF4-FFF2-40B4-BE49-F238E27FC236}">
                <a16:creationId xmlns:a16="http://schemas.microsoft.com/office/drawing/2014/main" id="{6A7C5051-E9D2-BEA6-CBCC-80F89DC02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431541" y="1133745"/>
            <a:ext cx="2745304" cy="2702209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72A160D-EF77-91A0-BAE7-D1C947D0BB7D}"/>
              </a:ext>
            </a:extLst>
          </p:cNvPr>
          <p:cNvSpPr/>
          <p:nvPr/>
        </p:nvSpPr>
        <p:spPr>
          <a:xfrm>
            <a:off x="206515" y="3835954"/>
            <a:ext cx="297448" cy="707666"/>
          </a:xfrm>
          <a:custGeom>
            <a:avLst/>
            <a:gdLst>
              <a:gd name="connsiteX0" fmla="*/ 194081 w 297448"/>
              <a:gd name="connsiteY0" fmla="*/ 707666 h 707666"/>
              <a:gd name="connsiteX1" fmla="*/ 43007 w 297448"/>
              <a:gd name="connsiteY1" fmla="*/ 596348 h 707666"/>
              <a:gd name="connsiteX2" fmla="*/ 19153 w 297448"/>
              <a:gd name="connsiteY2" fmla="*/ 302150 h 707666"/>
              <a:gd name="connsiteX3" fmla="*/ 297448 w 297448"/>
              <a:gd name="connsiteY3" fmla="*/ 0 h 7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48" h="707666">
                <a:moveTo>
                  <a:pt x="194081" y="707666"/>
                </a:moveTo>
                <a:cubicBezTo>
                  <a:pt x="133121" y="685800"/>
                  <a:pt x="72162" y="663934"/>
                  <a:pt x="43007" y="596348"/>
                </a:cubicBezTo>
                <a:cubicBezTo>
                  <a:pt x="13852" y="528762"/>
                  <a:pt x="-23254" y="401541"/>
                  <a:pt x="19153" y="302150"/>
                </a:cubicBezTo>
                <a:cubicBezTo>
                  <a:pt x="61560" y="202759"/>
                  <a:pt x="179504" y="101379"/>
                  <a:pt x="297448" y="0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FABF7F-B1BB-FFC2-9E60-B478EC90E220}"/>
              </a:ext>
            </a:extLst>
          </p:cNvPr>
          <p:cNvSpPr txBox="1"/>
          <p:nvPr/>
        </p:nvSpPr>
        <p:spPr>
          <a:xfrm>
            <a:off x="295913" y="449164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electron site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C8E121-850F-7F79-D96F-2FECFEEB5E71}"/>
              </a:ext>
            </a:extLst>
          </p:cNvPr>
          <p:cNvSpPr/>
          <p:nvPr/>
        </p:nvSpPr>
        <p:spPr>
          <a:xfrm rot="11080176">
            <a:off x="2442713" y="3778678"/>
            <a:ext cx="240617" cy="770240"/>
          </a:xfrm>
          <a:custGeom>
            <a:avLst/>
            <a:gdLst>
              <a:gd name="connsiteX0" fmla="*/ 105611 w 198714"/>
              <a:gd name="connsiteY0" fmla="*/ 0 h 636104"/>
              <a:gd name="connsiteX1" fmla="*/ 2244 w 198714"/>
              <a:gd name="connsiteY1" fmla="*/ 206734 h 636104"/>
              <a:gd name="connsiteX2" fmla="*/ 193075 w 198714"/>
              <a:gd name="connsiteY2" fmla="*/ 381663 h 636104"/>
              <a:gd name="connsiteX3" fmla="*/ 129465 w 198714"/>
              <a:gd name="connsiteY3" fmla="*/ 636104 h 6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14" h="636104">
                <a:moveTo>
                  <a:pt x="105611" y="0"/>
                </a:moveTo>
                <a:cubicBezTo>
                  <a:pt x="46639" y="71562"/>
                  <a:pt x="-12333" y="143124"/>
                  <a:pt x="2244" y="206734"/>
                </a:cubicBezTo>
                <a:cubicBezTo>
                  <a:pt x="16821" y="270344"/>
                  <a:pt x="171872" y="310101"/>
                  <a:pt x="193075" y="381663"/>
                </a:cubicBezTo>
                <a:cubicBezTo>
                  <a:pt x="214278" y="453225"/>
                  <a:pt x="171871" y="544664"/>
                  <a:pt x="129465" y="636104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6B893836-8F1B-B190-8D41-E226B269799A}"/>
              </a:ext>
            </a:extLst>
          </p:cNvPr>
          <p:cNvSpPr txBox="1"/>
          <p:nvPr/>
        </p:nvSpPr>
        <p:spPr>
          <a:xfrm>
            <a:off x="1916705" y="4491640"/>
            <a:ext cx="2243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ea typeface="Palatino" pitchFamily="2" charset="0"/>
                <a:cs typeface="Arial" panose="020B0604020202020204" pitchFamily="34" charset="0"/>
              </a:rPr>
              <a:t>phonon site</a:t>
            </a:r>
            <a:endParaRPr kumimoji="1" lang="zh-CN" altLang="en-US" sz="1600" dirty="0">
              <a:latin typeface="Arial" panose="020B0604020202020204" pitchFamily="34" charset="0"/>
              <a:ea typeface="Palatino" pitchFamily="2" charset="0"/>
              <a:cs typeface="Arial" panose="020B0604020202020204" pitchFamily="34" charset="0"/>
            </a:endParaRP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AE87F71F-082E-EF5D-AA1A-985BA14CE4B2}"/>
              </a:ext>
            </a:extLst>
          </p:cNvPr>
          <p:cNvSpPr txBox="1"/>
          <p:nvPr/>
        </p:nvSpPr>
        <p:spPr>
          <a:xfrm>
            <a:off x="6574722" y="6676568"/>
            <a:ext cx="3375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50" b="0" i="1" u="none" strike="noStrike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05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Cai, Zi-Xiang Li, and HY, PRL </a:t>
            </a:r>
            <a:r>
              <a:rPr lang="en-US" altLang="zh-CN" sz="1050" b="1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05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(2021)</a:t>
            </a: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2F6F1724-8CB3-1F66-CA3B-21752CB2370C}"/>
              </a:ext>
            </a:extLst>
          </p:cNvPr>
          <p:cNvSpPr txBox="1"/>
          <p:nvPr/>
        </p:nvSpPr>
        <p:spPr>
          <a:xfrm>
            <a:off x="29635" y="5339534"/>
            <a:ext cx="3941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 Linotype" panose="02040502050505030304" pitchFamily="18" charset="0"/>
              </a:rPr>
              <a:t>The model might be relevant to the physics of CuO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plane considering B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1g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phonons.  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/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blipFill>
                <a:blip r:embed="rId5"/>
                <a:stretch>
                  <a:fillRect l="-2740" r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/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𝐾𝑊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blipFill>
                <a:blip r:embed="rId6"/>
                <a:stretch>
                  <a:fillRect l="-5714" r="-4286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6">
            <a:extLst>
              <a:ext uri="{FF2B5EF4-FFF2-40B4-BE49-F238E27FC236}">
                <a16:creationId xmlns:a16="http://schemas.microsoft.com/office/drawing/2014/main" id="{28F97CCC-9C95-4A07-775B-FC71CEC8D657}"/>
              </a:ext>
            </a:extLst>
          </p:cNvPr>
          <p:cNvSpPr txBox="1"/>
          <p:nvPr/>
        </p:nvSpPr>
        <p:spPr>
          <a:xfrm>
            <a:off x="4862141" y="4290666"/>
            <a:ext cx="21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Phonon frequency: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35B8FE8F-66DA-0AF1-4812-81131C9BDD52}"/>
              </a:ext>
            </a:extLst>
          </p:cNvPr>
          <p:cNvSpPr txBox="1"/>
          <p:nvPr/>
        </p:nvSpPr>
        <p:spPr>
          <a:xfrm>
            <a:off x="4850229" y="4886816"/>
            <a:ext cx="288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The dimensionless EPC constant: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/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bandwidth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blipFill>
                <a:blip r:embed="rId7"/>
                <a:stretch>
                  <a:fillRect l="-5116" t="-21739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29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Limit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noFill/>
              <a:ln w="28575">
                <a:noFill/>
              </a:ln>
            </p:spPr>
            <p:txBody>
              <a:bodyPr>
                <a:normAutofit/>
              </a:bodyPr>
              <a:lstStyle/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At </a:t>
                </a:r>
                <a:r>
                  <a:rPr kumimoji="1" lang="en-US" altLang="zh-CN" sz="2200" b="1" dirty="0">
                    <a:latin typeface="Palatino Linotype" panose="02040502050505030304" pitchFamily="18" charset="0"/>
                  </a:rPr>
                  <a:t>anti-adiabatic limit 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→+∞)</m:t>
                    </m:r>
                  </m:oMath>
                </a14:m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, the effective electronic interaction mediated by phonons becomes instantaneous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200" i="1" dirty="0">
                    <a:latin typeface="Palatino Linotype" panose="02040502050505030304" pitchFamily="18" charset="0"/>
                  </a:rPr>
                  <a:t>J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-term favors pairing on site or between nearest-neighbor sites.</a:t>
                </a:r>
              </a:p>
              <a:p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 sz="2200" dirty="0">
                    <a:latin typeface="Cambria Math" panose="02040503050406030204" pitchFamily="18" charset="0"/>
                  </a:rPr>
                  <a:t>We consider at finite 𝜆 under lightly doping</a:t>
                </a:r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endParaRPr kumimoji="1"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blipFill>
                <a:blip r:embed="rId3"/>
                <a:stretch>
                  <a:fillRect l="-1289" t="-424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/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12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9">
            <a:extLst>
              <a:ext uri="{FF2B5EF4-FFF2-40B4-BE49-F238E27FC236}">
                <a16:creationId xmlns:a16="http://schemas.microsoft.com/office/drawing/2014/main" id="{7D5D409B-062D-8E9F-AC4A-85EFC21836AC}"/>
              </a:ext>
            </a:extLst>
          </p:cNvPr>
          <p:cNvCxnSpPr/>
          <p:nvPr/>
        </p:nvCxnSpPr>
        <p:spPr>
          <a:xfrm>
            <a:off x="2591780" y="5499230"/>
            <a:ext cx="4328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/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blipFill>
                <a:blip r:embed="rId5"/>
                <a:stretch>
                  <a:fillRect l="-25926" r="-22222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17">
            <a:extLst>
              <a:ext uri="{FF2B5EF4-FFF2-40B4-BE49-F238E27FC236}">
                <a16:creationId xmlns:a16="http://schemas.microsoft.com/office/drawing/2014/main" id="{D1B88BF2-3043-5F24-134D-9EB85A434D09}"/>
              </a:ext>
            </a:extLst>
          </p:cNvPr>
          <p:cNvCxnSpPr>
            <a:cxnSpLocks/>
          </p:cNvCxnSpPr>
          <p:nvPr/>
        </p:nvCxnSpPr>
        <p:spPr>
          <a:xfrm flipV="1">
            <a:off x="2606041" y="5561709"/>
            <a:ext cx="0" cy="4321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20">
            <a:extLst>
              <a:ext uri="{FF2B5EF4-FFF2-40B4-BE49-F238E27FC236}">
                <a16:creationId xmlns:a16="http://schemas.microsoft.com/office/drawing/2014/main" id="{B8586D09-71DB-0BC1-30C0-231E9DBEEFC5}"/>
              </a:ext>
            </a:extLst>
          </p:cNvPr>
          <p:cNvSpPr/>
          <p:nvPr/>
        </p:nvSpPr>
        <p:spPr>
          <a:xfrm>
            <a:off x="4283486" y="5431868"/>
            <a:ext cx="134724" cy="1347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/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</m:sSubSup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blipFill>
                <a:blip r:embed="rId6"/>
                <a:stretch>
                  <a:fillRect l="-12500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22">
            <a:extLst>
              <a:ext uri="{FF2B5EF4-FFF2-40B4-BE49-F238E27FC236}">
                <a16:creationId xmlns:a16="http://schemas.microsoft.com/office/drawing/2014/main" id="{A9BD863A-A4B9-E968-9273-F7ACE698F1BC}"/>
              </a:ext>
            </a:extLst>
          </p:cNvPr>
          <p:cNvSpPr txBox="1"/>
          <p:nvPr/>
        </p:nvSpPr>
        <p:spPr>
          <a:xfrm>
            <a:off x="5448232" y="5547082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i="1" dirty="0">
                <a:latin typeface="Palatino Linotype" panose="02040502050505030304" pitchFamily="18" charset="0"/>
              </a:rPr>
              <a:t>d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 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57247978-5865-45CE-CFE6-844AF1689215}"/>
              </a:ext>
            </a:extLst>
          </p:cNvPr>
          <p:cNvSpPr txBox="1"/>
          <p:nvPr/>
        </p:nvSpPr>
        <p:spPr>
          <a:xfrm>
            <a:off x="2104030" y="5998913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BCS,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s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/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blipFill>
                <a:blip r:embed="rId7"/>
                <a:stretch>
                  <a:fillRect l="-25000" r="-25000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57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8"/>
            <a:ext cx="9144000" cy="723822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Method: Density Matrix Renormalization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00F89-8786-5D7F-84CF-09969216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178750"/>
            <a:ext cx="4116132" cy="2832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C96A6-49FA-0B84-C440-2D5230ACD4D7}"/>
              </a:ext>
            </a:extLst>
          </p:cNvPr>
          <p:cNvSpPr txBox="1"/>
          <p:nvPr/>
        </p:nvSpPr>
        <p:spPr>
          <a:xfrm>
            <a:off x="476545" y="2528900"/>
            <a:ext cx="238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i="1" dirty="0"/>
              <a:t>Matrix Product State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95965-4243-6BE4-C4DA-4F871FE1A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134174"/>
            <a:ext cx="3141419" cy="65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159AA-05B5-40F6-4E25-9C41EFAB8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9" y="4898875"/>
            <a:ext cx="3240360" cy="539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9CF177-354C-D1DB-C3EF-90A8C68D6B6D}"/>
              </a:ext>
            </a:extLst>
          </p:cNvPr>
          <p:cNvSpPr txBox="1"/>
          <p:nvPr/>
        </p:nvSpPr>
        <p:spPr>
          <a:xfrm>
            <a:off x="3536301" y="42567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121EC1-8B40-E854-8E1C-2F19191D3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123" y="2645678"/>
            <a:ext cx="1868459" cy="125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083B7-2B5B-B634-B832-4D9EB6448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570" y="3895937"/>
            <a:ext cx="3077507" cy="2005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A2718-30D3-BE44-4587-5F464A9979C8}"/>
              </a:ext>
            </a:extLst>
          </p:cNvPr>
          <p:cNvSpPr txBox="1"/>
          <p:nvPr/>
        </p:nvSpPr>
        <p:spPr>
          <a:xfrm>
            <a:off x="4211960" y="1055432"/>
            <a:ext cx="4932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strike="noStrike" dirty="0">
                <a:effectLst/>
                <a:latin typeface="Arial" panose="020B0604020202020204" pitchFamily="34" charset="0"/>
              </a:rPr>
              <a:t>The DMRG is a numerical variational technique devised to obtain the low-energy physics of quantum many-</a:t>
            </a:r>
            <a:r>
              <a:rPr lang="en-US" sz="1400" dirty="0">
                <a:latin typeface="Arial" panose="020B0604020202020204" pitchFamily="34" charset="0"/>
              </a:rPr>
              <a:t>body system </a:t>
            </a:r>
            <a:r>
              <a:rPr lang="en-US" sz="1400" i="0" strike="noStrike" dirty="0">
                <a:effectLst/>
                <a:latin typeface="Arial" panose="020B0604020202020204" pitchFamily="34" charset="0"/>
              </a:rPr>
              <a:t>with high accuracy. It is nowadays the most efficient method for 1D systems. </a:t>
            </a:r>
            <a:endParaRPr lang="en-C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B0476-938D-51CC-4FF9-F81C52AF80FF}"/>
              </a:ext>
            </a:extLst>
          </p:cNvPr>
          <p:cNvSpPr txBox="1"/>
          <p:nvPr/>
        </p:nvSpPr>
        <p:spPr>
          <a:xfrm>
            <a:off x="7452320" y="5771007"/>
            <a:ext cx="489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Orus</a:t>
            </a:r>
          </a:p>
        </p:txBody>
      </p:sp>
    </p:spTree>
    <p:extLst>
      <p:ext uri="{BB962C8B-B14F-4D97-AF65-F5344CB8AC3E}">
        <p14:creationId xmlns:p14="http://schemas.microsoft.com/office/powerpoint/2010/main" val="236664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5098"/>
            <a:ext cx="9144000" cy="707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Phase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B8B5A-ECA1-9E61-E314-26AA8BA20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" y="2002573"/>
            <a:ext cx="4995555" cy="285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/>
              <p:nvPr/>
            </p:nvSpPr>
            <p:spPr>
              <a:xfrm>
                <a:off x="566555" y="793140"/>
                <a:ext cx="8010890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latin typeface="Century Schoolbook" panose="02040604050505020304" pitchFamily="18" charset="0"/>
                  </a:rPr>
                  <a:t>We employ a large-scale DMRG calculation for the SSHH model on four-leg ladders, and get the quantum phase diagram as a function of SSH electron-phonon coupling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 and Hubbard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793140"/>
                <a:ext cx="8010890" cy="1015663"/>
              </a:xfrm>
              <a:prstGeom prst="rect">
                <a:avLst/>
              </a:prstGeom>
              <a:blipFill>
                <a:blip r:embed="rId5"/>
                <a:stretch>
                  <a:fillRect l="-791" t="-2469" b="-9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/>
              <p:nvPr/>
            </p:nvSpPr>
            <p:spPr>
              <a:xfrm>
                <a:off x="462898" y="4914165"/>
                <a:ext cx="4545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phase diagram, we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 the phonon frequency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doping level concentration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=0.125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98" y="4914165"/>
                <a:ext cx="4545505" cy="584775"/>
              </a:xfrm>
              <a:prstGeom prst="rect">
                <a:avLst/>
              </a:prstGeom>
              <a:blipFill>
                <a:blip r:embed="rId6"/>
                <a:stretch>
                  <a:fillRect l="-557" t="-212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06D65B-A113-40D9-E9D1-3D94F9C78572}"/>
              </a:ext>
            </a:extLst>
          </p:cNvPr>
          <p:cNvSpPr txBox="1"/>
          <p:nvPr/>
        </p:nvSpPr>
        <p:spPr>
          <a:xfrm>
            <a:off x="5112433" y="2331233"/>
            <a:ext cx="41404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quasi-long-range on-site SC correlation and subdominant quasi-long-range charge density correlation;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stripe CDW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short-range SC correlation and long-range CDW ordering;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SC correlation with </a:t>
            </a:r>
            <a:r>
              <a:rPr lang="en-US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symmetry and subdominant charge-density correlation;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273A7-C391-DD51-7F32-4AB1910E4161}"/>
              </a:ext>
            </a:extLst>
          </p:cNvPr>
          <p:cNvSpPr txBox="1"/>
          <p:nvPr/>
        </p:nvSpPr>
        <p:spPr>
          <a:xfrm>
            <a:off x="5068735" y="6581001"/>
            <a:ext cx="464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altLang="zh-CN" sz="1200" dirty="0">
                <a:solidFill>
                  <a:srgbClr val="00B050"/>
                </a:solidFill>
                <a:latin typeface="Palatino Linotype" pitchFamily="18" charset="0"/>
                <a:ea typeface="宋体" pitchFamily="2" charset="-122"/>
              </a:rPr>
              <a:t>arXiv:2211.09143,  HXW, Y.-F. Jiang and Hong Yao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E97354-1FD6-6B3E-4068-2C41F31D9129}"/>
              </a:ext>
            </a:extLst>
          </p:cNvPr>
          <p:cNvSpPr/>
          <p:nvPr/>
        </p:nvSpPr>
        <p:spPr>
          <a:xfrm>
            <a:off x="791580" y="5589526"/>
            <a:ext cx="180020" cy="8602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4AFEC-67B7-49FD-872C-115DB0A99816}"/>
              </a:ext>
            </a:extLst>
          </p:cNvPr>
          <p:cNvCxnSpPr>
            <a:stCxn id="4" idx="0"/>
          </p:cNvCxnSpPr>
          <p:nvPr/>
        </p:nvCxnSpPr>
        <p:spPr>
          <a:xfrm>
            <a:off x="881590" y="5589526"/>
            <a:ext cx="283531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4E0577-72BB-3D51-3FEC-7221FBDEF237}"/>
              </a:ext>
            </a:extLst>
          </p:cNvPr>
          <p:cNvCxnSpPr/>
          <p:nvPr/>
        </p:nvCxnSpPr>
        <p:spPr>
          <a:xfrm>
            <a:off x="881590" y="6446108"/>
            <a:ext cx="283531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7344848-DD89-EF72-6AD2-B62066B43F1A}"/>
              </a:ext>
            </a:extLst>
          </p:cNvPr>
          <p:cNvSpPr/>
          <p:nvPr/>
        </p:nvSpPr>
        <p:spPr>
          <a:xfrm>
            <a:off x="3626895" y="5580326"/>
            <a:ext cx="180020" cy="8602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428ABF-F7F0-1E30-EBAA-F7A56D0E7E47}"/>
              </a:ext>
            </a:extLst>
          </p:cNvPr>
          <p:cNvCxnSpPr/>
          <p:nvPr/>
        </p:nvCxnSpPr>
        <p:spPr>
          <a:xfrm>
            <a:off x="881590" y="6612849"/>
            <a:ext cx="2835315" cy="0"/>
          </a:xfrm>
          <a:prstGeom prst="straightConnector1">
            <a:avLst/>
          </a:prstGeom>
          <a:ln>
            <a:solidFill>
              <a:srgbClr val="33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A45102-E59D-24D9-D6B3-9D04F648DD11}"/>
              </a:ext>
            </a:extLst>
          </p:cNvPr>
          <p:cNvSpPr txBox="1"/>
          <p:nvPr/>
        </p:nvSpPr>
        <p:spPr>
          <a:xfrm>
            <a:off x="842283" y="6645138"/>
            <a:ext cx="2970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Longer in x-direction. A quasi 1D system.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08486"/>
      </p:ext>
    </p:extLst>
  </p:cSld>
  <p:clrMapOvr>
    <a:masterClrMapping/>
  </p:clrMapOvr>
  <p:transition advTm="13586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B7C1CE9-BF25-0BA3-287B-A5B66271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289" y="2121151"/>
            <a:ext cx="4993711" cy="2260026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3986"/>
          </a:xfrm>
          <a:solidFill>
            <a:schemeClr val="accent6">
              <a:lumMod val="20000"/>
              <a:lumOff val="80000"/>
            </a:schemeClr>
          </a:solidFill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en-US" altLang="zh-CN" sz="36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</a:t>
            </a:r>
            <a:r>
              <a:rPr lang="en-US" altLang="zh-CN" sz="36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DBDE1-036A-1ADE-43DD-FF817F5C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22" b="68536"/>
          <a:stretch/>
        </p:blipFill>
        <p:spPr>
          <a:xfrm>
            <a:off x="4846112" y="820339"/>
            <a:ext cx="3601152" cy="13008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ACE4F-5996-641F-E80E-A8CFEE98B851}"/>
              </a:ext>
            </a:extLst>
          </p:cNvPr>
          <p:cNvSpPr/>
          <p:nvPr/>
        </p:nvSpPr>
        <p:spPr>
          <a:xfrm>
            <a:off x="6147631" y="2230648"/>
            <a:ext cx="248267" cy="254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FCD5-0516-2004-89D2-64A93739B80C}"/>
              </a:ext>
            </a:extLst>
          </p:cNvPr>
          <p:cNvSpPr txBox="1"/>
          <p:nvPr/>
        </p:nvSpPr>
        <p:spPr>
          <a:xfrm>
            <a:off x="6035104" y="2161510"/>
            <a:ext cx="4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10E3A6-87D8-716B-9658-1B265284D905}"/>
              </a:ext>
            </a:extLst>
          </p:cNvPr>
          <p:cNvSpPr/>
          <p:nvPr/>
        </p:nvSpPr>
        <p:spPr>
          <a:xfrm>
            <a:off x="8667911" y="2230648"/>
            <a:ext cx="315035" cy="30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78668-3703-02FB-5F17-ED5B54667637}"/>
              </a:ext>
            </a:extLst>
          </p:cNvPr>
          <p:cNvSpPr txBox="1"/>
          <p:nvPr/>
        </p:nvSpPr>
        <p:spPr>
          <a:xfrm>
            <a:off x="8509627" y="2161510"/>
            <a:ext cx="473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C4506-EFB8-88E6-3446-AB2CCA297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449"/>
          <a:stretch/>
        </p:blipFill>
        <p:spPr>
          <a:xfrm>
            <a:off x="6237186" y="4381177"/>
            <a:ext cx="2827788" cy="21404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1ADE16-5042-8C11-9F8C-72FD164120E8}"/>
              </a:ext>
            </a:extLst>
          </p:cNvPr>
          <p:cNvSpPr/>
          <p:nvPr/>
        </p:nvSpPr>
        <p:spPr>
          <a:xfrm>
            <a:off x="6929654" y="4493740"/>
            <a:ext cx="360794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7BB17-05AD-D161-56E3-4077203723A3}"/>
              </a:ext>
            </a:extLst>
          </p:cNvPr>
          <p:cNvSpPr txBox="1"/>
          <p:nvPr/>
        </p:nvSpPr>
        <p:spPr>
          <a:xfrm>
            <a:off x="6760866" y="4498991"/>
            <a:ext cx="5295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/>
              <p:nvPr/>
            </p:nvSpPr>
            <p:spPr>
              <a:xfrm>
                <a:off x="91048" y="1757252"/>
                <a:ext cx="4191284" cy="5336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half-filled stripe state with wave length 4;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quasi-long range SC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sz="20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kumimoji="1" lang="en-CN" sz="2000" dirty="0">
                    <a:latin typeface="Palatino Linotype" panose="02040502050505030304" pitchFamily="18" charset="0"/>
                  </a:rPr>
                  <a:t>;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algn="l"/>
                <a:r>
                  <a:rPr kumimoji="1" lang="en-US" sz="2000" dirty="0">
                    <a:latin typeface="Palatino Linotype" panose="02040502050505030304" pitchFamily="18" charset="0"/>
                  </a:rPr>
                  <a:t>susceptibility</a:t>
                </a:r>
                <a:r>
                  <a:rPr kumimoji="1"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sty m:val="p"/>
                      </m:rPr>
                      <a:rPr kumimoji="1" lang="en-US" sz="20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kumimoji="1"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algn="l"/>
                <a:r>
                  <a:rPr kumimoji="1" lang="en-CN" sz="2000" dirty="0">
                    <a:latin typeface="Palatino Linotype" panose="0204050205050503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&lt;2,   </m:t>
                    </m:r>
                    <m:sSub>
                      <m:sSubPr>
                        <m:ctrlPr>
                          <a:rPr kumimoji="1"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kumimoji="1" lang="en-US" sz="20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</m:oMath>
                </a14:m>
                <a:r>
                  <a:rPr kumimoji="1" lang="en-CN" sz="2000" dirty="0">
                    <a:latin typeface="Palatino Linotype" panose="02040502050505030304" pitchFamily="18" charset="0"/>
                  </a:rPr>
                  <a:t> will be divergent.</a:t>
                </a:r>
              </a:p>
              <a:p>
                <a:pPr algn="l"/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Subleading quasi-long-ranged charge order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a spin gapped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Luther-Emery Liquid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8" y="1757252"/>
                <a:ext cx="4191284" cy="5336269"/>
              </a:xfrm>
              <a:prstGeom prst="rect">
                <a:avLst/>
              </a:prstGeom>
              <a:blipFill>
                <a:blip r:embed="rId6"/>
                <a:stretch>
                  <a:fillRect l="-1818" t="-713" r="-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/>
              <p:nvPr/>
            </p:nvSpPr>
            <p:spPr>
              <a:xfrm>
                <a:off x="5274255" y="3107966"/>
                <a:ext cx="127304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=0.56(2)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255" y="3107966"/>
                <a:ext cx="1273041" cy="246221"/>
              </a:xfrm>
              <a:prstGeom prst="rect">
                <a:avLst/>
              </a:prstGeom>
              <a:blipFill>
                <a:blip r:embed="rId7"/>
                <a:stretch>
                  <a:fillRect l="-3960" r="-4950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/>
              <p:nvPr/>
            </p:nvSpPr>
            <p:spPr>
              <a:xfrm>
                <a:off x="7943387" y="2530842"/>
                <a:ext cx="1087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=2.4(2)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387" y="2530842"/>
                <a:ext cx="1087092" cy="246221"/>
              </a:xfrm>
              <a:prstGeom prst="rect">
                <a:avLst/>
              </a:prstGeom>
              <a:blipFill>
                <a:blip r:embed="rId8"/>
                <a:stretch>
                  <a:fillRect l="-3488" r="-6977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FEB5C-9B79-B5F9-34DA-A8BAEEB4A7E7}"/>
                  </a:ext>
                </a:extLst>
              </p:cNvPr>
              <p:cNvSpPr txBox="1"/>
              <p:nvPr/>
            </p:nvSpPr>
            <p:spPr>
              <a:xfrm>
                <a:off x="670790" y="5229643"/>
                <a:ext cx="2865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N" altLang="zh-CN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FEB5C-9B79-B5F9-34DA-A8BAEEB4A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0" y="5229643"/>
                <a:ext cx="2865015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05DED5-FC2F-4368-93EE-BE29E8E934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77" y="89543"/>
            <a:ext cx="2763484" cy="15781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AD461C6-7F9F-1059-5FBC-D25DB5F1A36D}"/>
              </a:ext>
            </a:extLst>
          </p:cNvPr>
          <p:cNvSpPr/>
          <p:nvPr/>
        </p:nvSpPr>
        <p:spPr>
          <a:xfrm>
            <a:off x="113977" y="261647"/>
            <a:ext cx="360040" cy="360040"/>
          </a:xfrm>
          <a:prstGeom prst="ellipse">
            <a:avLst/>
          </a:prstGeom>
          <a:noFill/>
          <a:ln>
            <a:solidFill>
              <a:srgbClr val="E01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A03243-EDA2-8F9D-FAEB-A86AD8803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051" y="3086462"/>
            <a:ext cx="3170315" cy="3979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5BFB68-7339-574A-48D8-3210B7F6BB55}"/>
              </a:ext>
            </a:extLst>
          </p:cNvPr>
          <p:cNvSpPr txBox="1"/>
          <p:nvPr/>
        </p:nvSpPr>
        <p:spPr>
          <a:xfrm rot="16200000">
            <a:off x="5588930" y="5214103"/>
            <a:ext cx="1428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N" sz="1400" dirty="0"/>
              <a:t>Spin correlation</a:t>
            </a:r>
          </a:p>
        </p:txBody>
      </p:sp>
    </p:spTree>
    <p:extLst>
      <p:ext uri="{BB962C8B-B14F-4D97-AF65-F5344CB8AC3E}">
        <p14:creationId xmlns:p14="http://schemas.microsoft.com/office/powerpoint/2010/main" val="795036517"/>
      </p:ext>
    </p:extLst>
  </p:cSld>
  <p:clrMapOvr>
    <a:masterClrMapping/>
  </p:clrMapOvr>
  <p:transition advTm="9756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F8FC4F0-C6BC-1050-E455-2F967D11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443" y="4632143"/>
            <a:ext cx="3517100" cy="771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4FEA9-135A-F12C-9361-87F660FB2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96"/>
            <a:ext cx="5022050" cy="6131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i="1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/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≃0.94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blipFill>
                <a:blip r:embed="rId5"/>
                <a:stretch>
                  <a:fillRect l="-4494" r="-3371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/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≃0.77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blipFill>
                <a:blip r:embed="rId6"/>
                <a:stretch>
                  <a:fillRect l="-3371" r="-4494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/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=3.54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blipFill>
                <a:blip r:embed="rId7"/>
                <a:stretch>
                  <a:fillRect l="-7595" r="-5063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/>
              <p:nvPr/>
            </p:nvSpPr>
            <p:spPr>
              <a:xfrm>
                <a:off x="5022050" y="1438723"/>
                <a:ext cx="4275475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Half-filled stripe state.</a:t>
                </a:r>
              </a:p>
              <a:p>
                <a:pPr marL="285750" indent="-285750" algn="l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cdw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increasing: a charge gapless state.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𝑐𝑑𝑤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d-wave SC correlations decay in a polynomial form,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1. It indicates a divergent SC susceptibility </a:t>
                </a: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      </a:t>
                </a:r>
                <a:endParaRPr kumimoji="1" lang="en-US" altLang="zh-CN" dirty="0">
                  <a:latin typeface="Palatino Linotype" panose="02040502050505030304" pitchFamily="18" charset="0"/>
                  <a:sym typeface="Wingdings" pitchFamily="2" charset="2"/>
                </a:endParaRP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    </a:t>
                </a: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     pairing symmetry: plaquette d-wave &amp; ordinary d-wave</a:t>
                </a:r>
              </a:p>
              <a:p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Spin gapped.</a:t>
                </a:r>
              </a:p>
            </p:txBody>
          </p:sp>
        </mc:Choice>
        <mc:Fallback xmlns="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050" y="1438723"/>
                <a:ext cx="4275475" cy="5078313"/>
              </a:xfrm>
              <a:prstGeom prst="rect">
                <a:avLst/>
              </a:prstGeom>
              <a:blipFill>
                <a:blip r:embed="rId8"/>
                <a:stretch>
                  <a:fillRect l="-1187" t="-499" b="-9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CF3EB8-C5C1-C45F-765B-C3155B53285B}"/>
                  </a:ext>
                </a:extLst>
              </p:cNvPr>
              <p:cNvSpPr txBox="1"/>
              <p:nvPr/>
            </p:nvSpPr>
            <p:spPr>
              <a:xfrm>
                <a:off x="3266855" y="1805972"/>
                <a:ext cx="1226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≃1.35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CF3EB8-C5C1-C45F-765B-C3155B53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855" y="1805972"/>
                <a:ext cx="12262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7DDB480-8ECE-FF1A-7612-2364260206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185" y="135686"/>
            <a:ext cx="2610290" cy="14906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381AA7-22E3-F1F4-4A6F-91C81E1C7F99}"/>
              </a:ext>
            </a:extLst>
          </p:cNvPr>
          <p:cNvSpPr/>
          <p:nvPr/>
        </p:nvSpPr>
        <p:spPr>
          <a:xfrm>
            <a:off x="8572414" y="278650"/>
            <a:ext cx="360040" cy="360040"/>
          </a:xfrm>
          <a:prstGeom prst="ellipse">
            <a:avLst/>
          </a:prstGeom>
          <a:noFill/>
          <a:ln>
            <a:solidFill>
              <a:srgbClr val="E01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EB86D8-2E95-17DB-7FB1-8C98F704A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718" y="6517036"/>
            <a:ext cx="2941095" cy="3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SC evolution from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to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36CD9-6FE4-3026-543D-BF596D0A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6" y="1712043"/>
            <a:ext cx="8830064" cy="1716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E68DD-58CF-4E60-9EBE-C4D53EBC7A3F}"/>
              </a:ext>
            </a:extLst>
          </p:cNvPr>
          <p:cNvSpPr txBox="1"/>
          <p:nvPr/>
        </p:nvSpPr>
        <p:spPr>
          <a:xfrm>
            <a:off x="926595" y="10759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FEC1A-5C2E-178F-D342-6DD32C75564A}"/>
              </a:ext>
            </a:extLst>
          </p:cNvPr>
          <p:cNvSpPr txBox="1"/>
          <p:nvPr/>
        </p:nvSpPr>
        <p:spPr>
          <a:xfrm>
            <a:off x="1106615" y="36090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B6097C-B801-A987-58FB-B8E8182DB23E}"/>
              </a:ext>
            </a:extLst>
          </p:cNvPr>
          <p:cNvCxnSpPr>
            <a:cxnSpLocks/>
          </p:cNvCxnSpPr>
          <p:nvPr/>
        </p:nvCxnSpPr>
        <p:spPr>
          <a:xfrm flipH="1">
            <a:off x="1421650" y="1424127"/>
            <a:ext cx="360040" cy="58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085F98-B10A-02EA-18B6-DE7E53BB616C}"/>
              </a:ext>
            </a:extLst>
          </p:cNvPr>
          <p:cNvCxnSpPr>
            <a:cxnSpLocks/>
          </p:cNvCxnSpPr>
          <p:nvPr/>
        </p:nvCxnSpPr>
        <p:spPr>
          <a:xfrm flipH="1" flipV="1">
            <a:off x="1605063" y="2516816"/>
            <a:ext cx="304377" cy="10922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2FF6DA-784A-742A-F06F-54328381A5E8}"/>
              </a:ext>
            </a:extLst>
          </p:cNvPr>
          <p:cNvCxnSpPr>
            <a:cxnSpLocks/>
          </p:cNvCxnSpPr>
          <p:nvPr/>
        </p:nvCxnSpPr>
        <p:spPr>
          <a:xfrm>
            <a:off x="460962" y="4094494"/>
            <a:ext cx="8184848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/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en-CN" sz="2800" dirty="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/>
              <p:nvPr/>
            </p:nvSpPr>
            <p:spPr>
              <a:xfrm>
                <a:off x="125953" y="5634245"/>
                <a:ext cx="87746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gradually increasing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zero, the onsite Hubbard repulsion naturally suppresses the onsite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tendency but leaves the bond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channel nearly unaffected.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53" y="5634245"/>
                <a:ext cx="8774620" cy="1015663"/>
              </a:xfrm>
              <a:prstGeom prst="rect">
                <a:avLst/>
              </a:prstGeom>
              <a:blipFill>
                <a:blip r:embed="rId5"/>
                <a:stretch>
                  <a:fillRect l="-724" t="-2469" b="-98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4293033-37CD-9318-C5A7-320AE878C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775" y="4400617"/>
            <a:ext cx="2610290" cy="1490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CF137C-92BD-033E-F3D8-0738898C7280}"/>
              </a:ext>
            </a:extLst>
          </p:cNvPr>
          <p:cNvCxnSpPr>
            <a:cxnSpLocks/>
          </p:cNvCxnSpPr>
          <p:nvPr/>
        </p:nvCxnSpPr>
        <p:spPr>
          <a:xfrm>
            <a:off x="2456765" y="4734145"/>
            <a:ext cx="3105345" cy="0"/>
          </a:xfrm>
          <a:prstGeom prst="straightConnector1">
            <a:avLst/>
          </a:prstGeom>
          <a:ln w="254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79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832338"/>
            <a:ext cx="8778875" cy="5476982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to the superconductivity and the puzzle in high temperature superconductivity </a:t>
            </a:r>
          </a:p>
          <a:p>
            <a:pPr eaLnBrk="1" hangingPunct="1">
              <a:spcAft>
                <a:spcPts val="1200"/>
              </a:spcAft>
              <a:defRPr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d-wave superconductivity in SSHH model</a:t>
            </a:r>
          </a:p>
          <a:p>
            <a:pPr eaLnBrk="1" hangingPunct="1">
              <a:spcAft>
                <a:spcPts val="1200"/>
              </a:spcAft>
              <a:defRPr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67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5688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stripe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/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=8)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blipFill>
                <a:blip r:embed="rId3"/>
                <a:stretch>
                  <a:fillRect l="-4580" r="-4580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BA2FE6C-7DA6-3D32-711B-2C563A00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5" y="970760"/>
            <a:ext cx="5515212" cy="2544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/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Renowned </a:t>
                </a:r>
                <a:r>
                  <a:rPr kumimoji="1" lang="en-CN" sz="2000" dirty="0">
                    <a:latin typeface="Palatino Linotype" panose="02040502050505030304" pitchFamily="18" charset="0"/>
                  </a:rPr>
                  <a:t>filled-stripe as in the Hubbard model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Short range SC correlation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The filled-stripe phase is stable against small </a:t>
                </a:r>
                <a14:m>
                  <m:oMath xmlns:m="http://schemas.openxmlformats.org/officeDocument/2006/math"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l-GR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blipFill>
                <a:blip r:embed="rId5"/>
                <a:stretch>
                  <a:fillRect l="-609" t="-1887" b="-66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68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4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From the state-of-the-art DMRG calculations, we have shown that the interplay between moderate SSH-type EPC and strong Hubbard 𝑈 on the square lattice can induce a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state, which is a SC dominant Luther-Emery liquid state.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The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states obtained for strong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>
                    <a:latin typeface="Palatino Linotype" pitchFamily="18" charset="0"/>
                  </a:rPr>
                  <a:t> and moderate </a:t>
                </a:r>
                <a14:m>
                  <m:oMath xmlns:m="http://schemas.openxmlformats.org/officeDocument/2006/math">
                    <m:r>
                      <a:rPr lang="el-GR" altLang="zh-CN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altLang="zh-CN" sz="2800" dirty="0">
                    <a:latin typeface="Palatino Linotype" pitchFamily="18" charset="0"/>
                  </a:rPr>
                  <a:t> </a:t>
                </a:r>
                <a:r>
                  <a:rPr lang="en-US" altLang="zh-CN" sz="2800" dirty="0">
                    <a:latin typeface="Palatino Linotype" pitchFamily="18" charset="0"/>
                  </a:rPr>
                  <a:t>could have potential relevance for understanding the d-wave SC in </a:t>
                </a:r>
                <a:r>
                  <a:rPr lang="en-US" altLang="zh-CN" sz="2800" dirty="0" err="1">
                    <a:latin typeface="Palatino Linotype" pitchFamily="18" charset="0"/>
                  </a:rPr>
                  <a:t>cuprates</a:t>
                </a:r>
                <a:r>
                  <a:rPr lang="en-US" altLang="zh-CN" sz="2800" dirty="0">
                    <a:latin typeface="Palatino Linotype" pitchFamily="18" charset="0"/>
                  </a:rPr>
                  <a:t> in the future studies. 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264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  <a:blipFill>
                <a:blip r:embed="rId3"/>
                <a:stretch>
                  <a:fillRect l="-1732" t="-1944" r="-8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8"/>
            <a:ext cx="9144000" cy="642454"/>
          </a:xfrm>
          <a:solidFill>
            <a:schemeClr val="accent6">
              <a:lumMod val="20000"/>
              <a:lumOff val="80000"/>
            </a:schemeClr>
          </a:solidFill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en-US" altLang="zh-CN" sz="30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8300" y="5769260"/>
            <a:ext cx="607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3300"/>
                </a:solidFill>
                <a:latin typeface="Calibri" panose="020F0502020204030204" pitchFamily="34" charset="0"/>
              </a:rPr>
              <a:t>Thank you for your attention!</a:t>
            </a:r>
            <a:endParaRPr lang="zh-CN" altLang="en-US" sz="3600" dirty="0">
              <a:solidFill>
                <a:srgbClr val="FF33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9641"/>
      </p:ext>
    </p:extLst>
  </p:cSld>
  <p:clrMapOvr>
    <a:masterClrMapping/>
  </p:clrMapOvr>
  <p:transition advTm="97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337DEC-5677-2242-AA92-BD31FAF202EF}"/>
              </a:ext>
            </a:extLst>
          </p:cNvPr>
          <p:cNvSpPr txBox="1">
            <a:spLocks/>
          </p:cNvSpPr>
          <p:nvPr/>
        </p:nvSpPr>
        <p:spPr bwMode="auto">
          <a:xfrm>
            <a:off x="0" y="2393"/>
            <a:ext cx="9144000" cy="710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5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The history of Superconductivity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2026A8-B7E4-CBEB-779E-4008CD91FB5B}"/>
              </a:ext>
            </a:extLst>
          </p:cNvPr>
          <p:cNvCxnSpPr/>
          <p:nvPr/>
        </p:nvCxnSpPr>
        <p:spPr>
          <a:xfrm>
            <a:off x="296525" y="2438890"/>
            <a:ext cx="8325925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137307A-DFCE-FBC4-E8DD-B196B631097A}"/>
              </a:ext>
            </a:extLst>
          </p:cNvPr>
          <p:cNvSpPr/>
          <p:nvPr/>
        </p:nvSpPr>
        <p:spPr>
          <a:xfrm>
            <a:off x="242671" y="2311898"/>
            <a:ext cx="247528" cy="247528"/>
          </a:xfrm>
          <a:prstGeom prst="ellipse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793E82-3039-3482-D01D-B65A93BE3DBD}"/>
              </a:ext>
            </a:extLst>
          </p:cNvPr>
          <p:cNvCxnSpPr>
            <a:cxnSpLocks/>
          </p:cNvCxnSpPr>
          <p:nvPr/>
        </p:nvCxnSpPr>
        <p:spPr>
          <a:xfrm flipV="1">
            <a:off x="376031" y="1913545"/>
            <a:ext cx="0" cy="387939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F987EB-2D46-D590-7936-82C6C083E3DF}"/>
              </a:ext>
            </a:extLst>
          </p:cNvPr>
          <p:cNvCxnSpPr>
            <a:cxnSpLocks/>
          </p:cNvCxnSpPr>
          <p:nvPr/>
        </p:nvCxnSpPr>
        <p:spPr>
          <a:xfrm flipH="1" flipV="1">
            <a:off x="92721" y="1898352"/>
            <a:ext cx="1418939" cy="8032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1CEC77-9F8B-A347-BB0A-61536F8FDAFF}"/>
              </a:ext>
            </a:extLst>
          </p:cNvPr>
          <p:cNvSpPr txBox="1"/>
          <p:nvPr/>
        </p:nvSpPr>
        <p:spPr>
          <a:xfrm>
            <a:off x="0" y="1621328"/>
            <a:ext cx="1781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dirty="0">
                <a:effectLst/>
                <a:latin typeface="Arial" panose="020B0604020202020204" pitchFamily="34" charset="0"/>
                <a:ea typeface="Heiti TC Medium" pitchFamily="2" charset="-128"/>
                <a:cs typeface="Arial" panose="020B0604020202020204" pitchFamily="34" charset="0"/>
              </a:rPr>
              <a:t>liquefaction of Helium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C8A286-9F3F-737F-A95F-2CEA79612CDD}"/>
              </a:ext>
            </a:extLst>
          </p:cNvPr>
          <p:cNvSpPr/>
          <p:nvPr/>
        </p:nvSpPr>
        <p:spPr>
          <a:xfrm>
            <a:off x="1665690" y="2043799"/>
            <a:ext cx="841197" cy="841197"/>
          </a:xfrm>
          <a:prstGeom prst="ellipse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Onnes</a:t>
            </a:r>
          </a:p>
          <a:p>
            <a:pPr algn="ctr"/>
            <a:r>
              <a:rPr lang="en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1911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030F62-89A7-ADB1-F95D-4E96575E9F91}"/>
              </a:ext>
            </a:extLst>
          </p:cNvPr>
          <p:cNvCxnSpPr>
            <a:cxnSpLocks/>
          </p:cNvCxnSpPr>
          <p:nvPr/>
        </p:nvCxnSpPr>
        <p:spPr>
          <a:xfrm flipV="1">
            <a:off x="2113184" y="1547160"/>
            <a:ext cx="0" cy="479161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E1C803-EF4A-3C53-BEF3-5A6BC9FCDE72}"/>
              </a:ext>
            </a:extLst>
          </p:cNvPr>
          <p:cNvCxnSpPr>
            <a:cxnSpLocks/>
          </p:cNvCxnSpPr>
          <p:nvPr/>
        </p:nvCxnSpPr>
        <p:spPr>
          <a:xfrm flipH="1">
            <a:off x="1323982" y="1547160"/>
            <a:ext cx="162018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887232-C7D6-2DC4-055B-AAB55CF77084}"/>
              </a:ext>
            </a:extLst>
          </p:cNvPr>
          <p:cNvSpPr txBox="1"/>
          <p:nvPr/>
        </p:nvSpPr>
        <p:spPr>
          <a:xfrm>
            <a:off x="1357777" y="1240815"/>
            <a:ext cx="1932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ea typeface="Heiti TC Medium" pitchFamily="2" charset="-128"/>
                <a:cs typeface="Arial" panose="020B0604020202020204" pitchFamily="34" charset="0"/>
              </a:rPr>
              <a:t>discovery of SC </a:t>
            </a:r>
            <a:endParaRPr lang="en-US" sz="1400" b="0" i="0" u="none" strike="noStrike" dirty="0">
              <a:effectLst/>
              <a:latin typeface="Arial" panose="020B0604020202020204" pitchFamily="34" charset="0"/>
              <a:ea typeface="Heiti TC Medium" pitchFamily="2" charset="-128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1CAF03-5491-5E82-1DFA-CC54128E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82" y="2484118"/>
            <a:ext cx="330194" cy="330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60EDEB2-7691-0783-0A41-3915276F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55" y="3003659"/>
            <a:ext cx="1443532" cy="180441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E4AF0EA-3667-4A54-E5CA-F56CE8025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2515" y="624940"/>
            <a:ext cx="1554934" cy="1554934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96B237A-81AF-9B91-305B-DE301418F113}"/>
              </a:ext>
            </a:extLst>
          </p:cNvPr>
          <p:cNvSpPr/>
          <p:nvPr/>
        </p:nvSpPr>
        <p:spPr>
          <a:xfrm>
            <a:off x="3001944" y="2187317"/>
            <a:ext cx="1650844" cy="542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Meissner effect</a:t>
            </a:r>
          </a:p>
          <a:p>
            <a:pPr algn="ctr"/>
            <a:r>
              <a:rPr lang="en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1933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EFD8D8-F5FF-CD0A-245E-4FDAF618D277}"/>
              </a:ext>
            </a:extLst>
          </p:cNvPr>
          <p:cNvCxnSpPr>
            <a:cxnSpLocks/>
          </p:cNvCxnSpPr>
          <p:nvPr/>
        </p:nvCxnSpPr>
        <p:spPr>
          <a:xfrm>
            <a:off x="8608900" y="2435662"/>
            <a:ext cx="0" cy="410426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7D3B8D2-64E6-4EA9-4711-B64AF50E4F2A}"/>
              </a:ext>
            </a:extLst>
          </p:cNvPr>
          <p:cNvSpPr txBox="1"/>
          <p:nvPr/>
        </p:nvSpPr>
        <p:spPr>
          <a:xfrm>
            <a:off x="-137407" y="2622091"/>
            <a:ext cx="1007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1908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9CA1B83-2D06-D26C-E275-6494727D2589}"/>
              </a:ext>
            </a:extLst>
          </p:cNvPr>
          <p:cNvSpPr/>
          <p:nvPr/>
        </p:nvSpPr>
        <p:spPr>
          <a:xfrm>
            <a:off x="6875763" y="2142985"/>
            <a:ext cx="1610025" cy="545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BCS theory, 1957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F770A00-18DC-1DFF-1080-442F54642449}"/>
              </a:ext>
            </a:extLst>
          </p:cNvPr>
          <p:cNvSpPr/>
          <p:nvPr/>
        </p:nvSpPr>
        <p:spPr>
          <a:xfrm>
            <a:off x="5033077" y="2092489"/>
            <a:ext cx="1503480" cy="646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dirty="0">
                <a:solidFill>
                  <a:schemeClr val="tx1"/>
                </a:solidFill>
              </a:rPr>
              <a:t>The isotope effect 1950;</a:t>
            </a:r>
          </a:p>
          <a:p>
            <a:pPr algn="ctr"/>
            <a:r>
              <a:rPr lang="en-CN" sz="1200" dirty="0">
                <a:solidFill>
                  <a:schemeClr val="tx1"/>
                </a:solidFill>
              </a:rPr>
              <a:t>Energy gap 1956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D5D792-FCD6-5913-EF88-4FB9D0AA94E3}"/>
              </a:ext>
            </a:extLst>
          </p:cNvPr>
          <p:cNvCxnSpPr>
            <a:cxnSpLocks/>
          </p:cNvCxnSpPr>
          <p:nvPr/>
        </p:nvCxnSpPr>
        <p:spPr>
          <a:xfrm>
            <a:off x="1151620" y="6519457"/>
            <a:ext cx="747083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4D10001-5223-136E-C164-C5FF6143C736}"/>
              </a:ext>
            </a:extLst>
          </p:cNvPr>
          <p:cNvSpPr/>
          <p:nvPr/>
        </p:nvSpPr>
        <p:spPr>
          <a:xfrm>
            <a:off x="4280863" y="6319641"/>
            <a:ext cx="161002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</a:rPr>
              <a:t>Cuprate, 1987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C34A5E-AB30-87AD-93DB-172F575905D7}"/>
              </a:ext>
            </a:extLst>
          </p:cNvPr>
          <p:cNvSpPr txBox="1"/>
          <p:nvPr/>
        </p:nvSpPr>
        <p:spPr>
          <a:xfrm>
            <a:off x="4222817" y="6081189"/>
            <a:ext cx="230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Bednorz and </a:t>
            </a:r>
            <a:r>
              <a:rPr lang="en-US" sz="1400" dirty="0"/>
              <a:t>Müller</a:t>
            </a:r>
            <a:endParaRPr lang="en-CN" sz="1400" dirty="0"/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B8D828EE-127B-378A-83D6-8BCA00D13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2806" y="2847949"/>
            <a:ext cx="5324587" cy="3288715"/>
          </a:xfrm>
          <a:prstGeom prst="rect">
            <a:avLst/>
          </a:prstGeom>
        </p:spPr>
      </p:pic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890A6146-8EFF-C91D-01AD-30505EF6A853}"/>
              </a:ext>
            </a:extLst>
          </p:cNvPr>
          <p:cNvSpPr/>
          <p:nvPr/>
        </p:nvSpPr>
        <p:spPr>
          <a:xfrm>
            <a:off x="1774161" y="6222679"/>
            <a:ext cx="1610025" cy="52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Iron-Based SC, 2008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EA7300A-5BC1-86BD-3B5D-7818773DAA38}"/>
              </a:ext>
            </a:extLst>
          </p:cNvPr>
          <p:cNvSpPr/>
          <p:nvPr/>
        </p:nvSpPr>
        <p:spPr>
          <a:xfrm>
            <a:off x="6467448" y="6222680"/>
            <a:ext cx="1813979" cy="52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Heavy Fermion SC, 1979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D8F1280-9B4A-662C-05BE-D3590DC09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66" y="2108696"/>
            <a:ext cx="330194" cy="33019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DD80968-CFD5-A8B5-1563-A311E3F4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1" y="6189264"/>
            <a:ext cx="330194" cy="33019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1582328-3CAA-F7A2-5DC5-037C34933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0816" y="948998"/>
            <a:ext cx="1199961" cy="1104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CCE3F-394B-750D-5805-39C51931F80A}"/>
              </a:ext>
            </a:extLst>
          </p:cNvPr>
          <p:cNvSpPr txBox="1"/>
          <p:nvPr/>
        </p:nvSpPr>
        <p:spPr>
          <a:xfrm>
            <a:off x="54215" y="6008130"/>
            <a:ext cx="1357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The mechnism of High Tc SC?</a:t>
            </a:r>
          </a:p>
        </p:txBody>
      </p:sp>
    </p:spTree>
    <p:extLst>
      <p:ext uri="{BB962C8B-B14F-4D97-AF65-F5344CB8AC3E}">
        <p14:creationId xmlns:p14="http://schemas.microsoft.com/office/powerpoint/2010/main" val="9371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EA3AD7-6065-1D9D-B43C-CFD77C7747DC}"/>
              </a:ext>
            </a:extLst>
          </p:cNvPr>
          <p:cNvSpPr txBox="1">
            <a:spLocks/>
          </p:cNvSpPr>
          <p:nvPr/>
        </p:nvSpPr>
        <p:spPr bwMode="auto">
          <a:xfrm>
            <a:off x="0" y="2393"/>
            <a:ext cx="9144000" cy="710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The mechanism of superconductivity: BCS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FD3C0A-142B-6C84-EB18-43847222B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720"/>
                <a:ext cx="8229600" cy="5535615"/>
              </a:xfrm>
            </p:spPr>
            <p:txBody>
              <a:bodyPr/>
              <a:lstStyle/>
              <a:p>
                <a:pPr marL="571500" indent="-571500">
                  <a:buFont typeface="+mj-lt"/>
                  <a:buAutoNum type="romanUcPeriod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electron-phonon coupling play a key role to induce the effective attraction between electrons.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Fermi surface is unstable against to 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infinitesimal 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electron attraction. Thus, the electrons tend to form the Cooper pairs with long-range phase coherence at low temperature.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Gauge field </a:t>
                </a:r>
                <a14:m>
                  <m:oMath xmlns:m="http://schemas.openxmlformats.org/officeDocument/2006/math">
                    <m:r>
                      <a:rPr lang="en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acquires mass through Higgs mechanism. The EOM of gauge field, known as the London equations, describes the zero resistence and Messiner effect.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en-CN" sz="2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FD3C0A-142B-6C84-EB18-43847222B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720"/>
                <a:ext cx="8229600" cy="5535615"/>
              </a:xfrm>
              <a:blipFill>
                <a:blip r:embed="rId3"/>
                <a:stretch>
                  <a:fillRect l="-617" t="-4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A7A2A7D-2920-9939-83DF-0F2DDB96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49816"/>
            <a:ext cx="1845205" cy="1697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97028-A893-D8F4-BE33-E82B12B2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4059070"/>
            <a:ext cx="3081725" cy="496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6D58D4-FFEF-FCF5-284E-F18DB9E3E14C}"/>
                  </a:ext>
                </a:extLst>
              </p:cNvPr>
              <p:cNvSpPr txBox="1"/>
              <p:nvPr/>
            </p:nvSpPr>
            <p:spPr>
              <a:xfrm>
                <a:off x="3311860" y="5364215"/>
                <a:ext cx="4995555" cy="9233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N" dirty="0"/>
                  <a:t>Key point: Cooper pairs with long-range phase coherence/off-diagonal long-range order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6D58D4-FFEF-FCF5-284E-F18DB9E3E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860" y="5364215"/>
                <a:ext cx="4995555" cy="923330"/>
              </a:xfrm>
              <a:prstGeom prst="rect">
                <a:avLst/>
              </a:prstGeom>
              <a:blipFill>
                <a:blip r:embed="rId6"/>
                <a:stretch>
                  <a:fillRect l="-1010" t="-133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76B15-0D93-C2E8-CE3A-E6C01870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36" y="5188129"/>
            <a:ext cx="1608175" cy="1667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6068DF9-7546-896A-F4BA-9835C30C12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0" y="2393"/>
                <a:ext cx="9144000" cy="71705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0" tIns="45720" rIns="0" bIns="45720" numCol="1" anchor="b" anchorCtr="0" compatLnSpc="1">
                <a:prstTxWarp prst="textNoShape">
                  <a:avLst/>
                </a:prstTxWarp>
                <a:noAutofit/>
              </a:bodyPr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zh-CN" sz="3200" kern="0" dirty="0" err="1">
                    <a:solidFill>
                      <a:srgbClr val="0000FF"/>
                    </a:solidFill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Cuprate</a:t>
                </a:r>
                <a:r>
                  <a:rPr lang="en-US" altLang="zh-CN" sz="3200" kern="0" dirty="0">
                    <a:solidFill>
                      <a:srgbClr val="0000FF"/>
                    </a:solidFill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: highest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sz="32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00" kern="0" dirty="0">
                    <a:solidFill>
                      <a:srgbClr val="0000FF"/>
                    </a:solidFill>
                    <a:latin typeface="Palatino Linotype" panose="02040502050505030304" pitchFamily="18" charset="0"/>
                    <a:ea typeface="Palatino" pitchFamily="2" charset="77"/>
                    <a:cs typeface="Arial" charset="0"/>
                  </a:rPr>
                  <a:t> SC at ambient pressure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66068DF9-7546-896A-F4BA-9835C30C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393"/>
                <a:ext cx="9144000" cy="717055"/>
              </a:xfrm>
              <a:prstGeom prst="rect">
                <a:avLst/>
              </a:prstGeom>
              <a:blipFill>
                <a:blip r:embed="rId4"/>
                <a:stretch>
                  <a:fillRect b="-16176"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C51CDA16-DCA9-A013-6C59-2F89F912F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520" y="1583795"/>
            <a:ext cx="2032062" cy="36904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A2D3A4-9319-EC3E-90CB-7F83871C2902}"/>
              </a:ext>
            </a:extLst>
          </p:cNvPr>
          <p:cNvCxnSpPr>
            <a:cxnSpLocks/>
          </p:cNvCxnSpPr>
          <p:nvPr/>
        </p:nvCxnSpPr>
        <p:spPr>
          <a:xfrm flipV="1">
            <a:off x="1106615" y="5139190"/>
            <a:ext cx="135015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6A092A-8B27-ED5F-0D28-BEEB2C63E578}"/>
              </a:ext>
            </a:extLst>
          </p:cNvPr>
          <p:cNvSpPr txBox="1"/>
          <p:nvPr/>
        </p:nvSpPr>
        <p:spPr>
          <a:xfrm>
            <a:off x="836585" y="5499230"/>
            <a:ext cx="81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La/Ba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8F6724-A996-EEFA-21C5-63AAA47C104F}"/>
              </a:ext>
            </a:extLst>
          </p:cNvPr>
          <p:cNvCxnSpPr>
            <a:cxnSpLocks/>
          </p:cNvCxnSpPr>
          <p:nvPr/>
        </p:nvCxnSpPr>
        <p:spPr>
          <a:xfrm flipH="1" flipV="1">
            <a:off x="1624273" y="5175049"/>
            <a:ext cx="247427" cy="32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44AD60-CE3D-85FE-71E2-3FE9EFDE8CB6}"/>
              </a:ext>
            </a:extLst>
          </p:cNvPr>
          <p:cNvSpPr txBox="1"/>
          <p:nvPr/>
        </p:nvSpPr>
        <p:spPr>
          <a:xfrm>
            <a:off x="1769168" y="5455112"/>
            <a:ext cx="382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O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F6115C-920B-AA3B-9D70-5B6C30A93A1F}"/>
              </a:ext>
            </a:extLst>
          </p:cNvPr>
          <p:cNvCxnSpPr>
            <a:cxnSpLocks/>
          </p:cNvCxnSpPr>
          <p:nvPr/>
        </p:nvCxnSpPr>
        <p:spPr>
          <a:xfrm rot="10800000">
            <a:off x="1631604" y="4718299"/>
            <a:ext cx="780156" cy="555907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0FD62B-323D-FEBB-E214-FDDFAACF0E36}"/>
              </a:ext>
            </a:extLst>
          </p:cNvPr>
          <p:cNvSpPr txBox="1"/>
          <p:nvPr/>
        </p:nvSpPr>
        <p:spPr>
          <a:xfrm>
            <a:off x="2343033" y="5206334"/>
            <a:ext cx="382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Cu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F102D3-AB00-B188-CBE9-169113F40267}"/>
              </a:ext>
            </a:extLst>
          </p:cNvPr>
          <p:cNvSpPr txBox="1"/>
          <p:nvPr/>
        </p:nvSpPr>
        <p:spPr>
          <a:xfrm>
            <a:off x="481326" y="1164670"/>
            <a:ext cx="21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Crystallographic structure for La</a:t>
            </a:r>
            <a:r>
              <a:rPr lang="en-CN" sz="1200" baseline="-25000" dirty="0"/>
              <a:t>2-x</a:t>
            </a:r>
            <a:r>
              <a:rPr lang="en-CN" sz="1200" dirty="0"/>
              <a:t>Ba</a:t>
            </a:r>
            <a:r>
              <a:rPr lang="en-CN" sz="1200" baseline="-25000" dirty="0"/>
              <a:t>x</a:t>
            </a:r>
            <a:r>
              <a:rPr lang="en-CN" sz="1200" dirty="0"/>
              <a:t>CuO</a:t>
            </a:r>
            <a:r>
              <a:rPr lang="en-CN" sz="1200" baseline="-25000" dirty="0"/>
              <a:t>4</a:t>
            </a:r>
            <a:r>
              <a:rPr lang="en-CN" sz="1200" dirty="0"/>
              <a:t>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5B721B-8F51-1BEA-51CA-E58B8DAA7C16}"/>
              </a:ext>
            </a:extLst>
          </p:cNvPr>
          <p:cNvCxnSpPr/>
          <p:nvPr/>
        </p:nvCxnSpPr>
        <p:spPr>
          <a:xfrm>
            <a:off x="2151610" y="3203975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D4F9E5-B51E-C6B8-0658-C35655263FEF}"/>
              </a:ext>
            </a:extLst>
          </p:cNvPr>
          <p:cNvCxnSpPr/>
          <p:nvPr/>
        </p:nvCxnSpPr>
        <p:spPr>
          <a:xfrm>
            <a:off x="2151610" y="3564015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9386FA-0EE5-B786-6EDC-855C9D3411D1}"/>
              </a:ext>
            </a:extLst>
          </p:cNvPr>
          <p:cNvSpPr txBox="1"/>
          <p:nvPr/>
        </p:nvSpPr>
        <p:spPr>
          <a:xfrm>
            <a:off x="2152751" y="3225749"/>
            <a:ext cx="11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CuO</a:t>
            </a:r>
            <a:r>
              <a:rPr lang="en-CN" sz="1400" baseline="-25000" dirty="0"/>
              <a:t>2</a:t>
            </a:r>
            <a:r>
              <a:rPr lang="en-CN" sz="1400" dirty="0"/>
              <a:t> plane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BFEABF-BB9C-23CA-A466-D8A595CADED7}"/>
              </a:ext>
            </a:extLst>
          </p:cNvPr>
          <p:cNvCxnSpPr/>
          <p:nvPr/>
        </p:nvCxnSpPr>
        <p:spPr>
          <a:xfrm>
            <a:off x="2151610" y="4401071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8D4E94-13C3-C770-468C-C979F2D41062}"/>
              </a:ext>
            </a:extLst>
          </p:cNvPr>
          <p:cNvCxnSpPr/>
          <p:nvPr/>
        </p:nvCxnSpPr>
        <p:spPr>
          <a:xfrm>
            <a:off x="2151610" y="4761111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DE3AFE-B043-5B2A-FC29-CCDC902C5C12}"/>
              </a:ext>
            </a:extLst>
          </p:cNvPr>
          <p:cNvSpPr txBox="1"/>
          <p:nvPr/>
        </p:nvSpPr>
        <p:spPr>
          <a:xfrm>
            <a:off x="2152751" y="4422845"/>
            <a:ext cx="11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CuO</a:t>
            </a:r>
            <a:r>
              <a:rPr lang="en-CN" sz="1400" baseline="-25000" dirty="0"/>
              <a:t>2</a:t>
            </a:r>
            <a:r>
              <a:rPr lang="en-CN" sz="1400" dirty="0"/>
              <a:t> plane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2E2E43-2163-9984-CBAC-EDEBFA979EF2}"/>
              </a:ext>
            </a:extLst>
          </p:cNvPr>
          <p:cNvCxnSpPr/>
          <p:nvPr/>
        </p:nvCxnSpPr>
        <p:spPr>
          <a:xfrm>
            <a:off x="2151870" y="2012383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F9CB65-670E-E579-5ACD-FF354E608962}"/>
              </a:ext>
            </a:extLst>
          </p:cNvPr>
          <p:cNvCxnSpPr/>
          <p:nvPr/>
        </p:nvCxnSpPr>
        <p:spPr>
          <a:xfrm>
            <a:off x="2151870" y="2372423"/>
            <a:ext cx="125026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0F8EC0-962E-E899-5626-5A40D2D784E4}"/>
              </a:ext>
            </a:extLst>
          </p:cNvPr>
          <p:cNvSpPr txBox="1"/>
          <p:nvPr/>
        </p:nvSpPr>
        <p:spPr>
          <a:xfrm>
            <a:off x="2153011" y="2034157"/>
            <a:ext cx="118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CuO</a:t>
            </a:r>
            <a:r>
              <a:rPr lang="en-CN" sz="1400" baseline="-25000" dirty="0"/>
              <a:t>2</a:t>
            </a:r>
            <a:r>
              <a:rPr lang="en-CN" sz="1400" dirty="0"/>
              <a:t> plane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DB4B4E-4703-173B-E220-62CC9FA84D73}"/>
              </a:ext>
            </a:extLst>
          </p:cNvPr>
          <p:cNvSpPr txBox="1"/>
          <p:nvPr/>
        </p:nvSpPr>
        <p:spPr>
          <a:xfrm>
            <a:off x="2132577" y="2686635"/>
            <a:ext cx="131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Charge reservoir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B5362E-FAC7-562B-0E17-3257BA3A58AA}"/>
              </a:ext>
            </a:extLst>
          </p:cNvPr>
          <p:cNvSpPr txBox="1"/>
          <p:nvPr/>
        </p:nvSpPr>
        <p:spPr>
          <a:xfrm>
            <a:off x="2132577" y="3894367"/>
            <a:ext cx="131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Charge reservoir</a:t>
            </a:r>
          </a:p>
        </p:txBody>
      </p:sp>
      <p:pic>
        <p:nvPicPr>
          <p:cNvPr id="42" name="图片 6">
            <a:extLst>
              <a:ext uri="{FF2B5EF4-FFF2-40B4-BE49-F238E27FC236}">
                <a16:creationId xmlns:a16="http://schemas.microsoft.com/office/drawing/2014/main" id="{8B0981E4-38D6-C149-AC2E-8E26DA47C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410" y="1244360"/>
            <a:ext cx="4177496" cy="36903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589B633-B534-17DA-DF08-813D228E2F62}"/>
              </a:ext>
            </a:extLst>
          </p:cNvPr>
          <p:cNvSpPr txBox="1"/>
          <p:nvPr/>
        </p:nvSpPr>
        <p:spPr>
          <a:xfrm>
            <a:off x="3822174" y="4893172"/>
            <a:ext cx="117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Mott insulator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B914BB-2B76-D14B-42E8-CF903B09C4C4}"/>
              </a:ext>
            </a:extLst>
          </p:cNvPr>
          <p:cNvCxnSpPr>
            <a:stCxn id="43" idx="0"/>
          </p:cNvCxnSpPr>
          <p:nvPr/>
        </p:nvCxnSpPr>
        <p:spPr>
          <a:xfrm flipV="1">
            <a:off x="4407239" y="4552285"/>
            <a:ext cx="310407" cy="34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09137F-0962-882B-68B3-CD308ACCA64E}"/>
              </a:ext>
            </a:extLst>
          </p:cNvPr>
          <p:cNvSpPr txBox="1"/>
          <p:nvPr/>
        </p:nvSpPr>
        <p:spPr>
          <a:xfrm>
            <a:off x="4685899" y="806597"/>
            <a:ext cx="4177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A general phase diagram for cuprate under hole doping</a:t>
            </a:r>
          </a:p>
        </p:txBody>
      </p:sp>
      <p:sp>
        <p:nvSpPr>
          <p:cNvPr id="47" name="文本框 7">
            <a:extLst>
              <a:ext uri="{FF2B5EF4-FFF2-40B4-BE49-F238E27FC236}">
                <a16:creationId xmlns:a16="http://schemas.microsoft.com/office/drawing/2014/main" id="{2821B41A-9D86-E717-C7EF-8B67BE914C43}"/>
              </a:ext>
            </a:extLst>
          </p:cNvPr>
          <p:cNvSpPr txBox="1"/>
          <p:nvPr/>
        </p:nvSpPr>
        <p:spPr>
          <a:xfrm>
            <a:off x="5437102" y="5001805"/>
            <a:ext cx="243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[B. </a:t>
            </a:r>
            <a:r>
              <a:rPr kumimoji="1" lang="en-US" altLang="zh-CN" sz="14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Keimer</a:t>
            </a:r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, et. al, Nature 2015]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360F77-2D24-C572-9C1A-7F393D464E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/>
          <a:stretch/>
        </p:blipFill>
        <p:spPr>
          <a:xfrm>
            <a:off x="4312342" y="5309581"/>
            <a:ext cx="1124760" cy="15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3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7746375-C888-5BB0-40F3-91332E979082}"/>
              </a:ext>
            </a:extLst>
          </p:cNvPr>
          <p:cNvSpPr txBox="1">
            <a:spLocks/>
          </p:cNvSpPr>
          <p:nvPr/>
        </p:nvSpPr>
        <p:spPr bwMode="auto">
          <a:xfrm>
            <a:off x="0" y="2393"/>
            <a:ext cx="9144000" cy="710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5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Pairing symmetry in </a:t>
            </a:r>
            <a:r>
              <a:rPr lang="en-US" altLang="zh-CN" sz="3500" kern="0" dirty="0" err="1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cuprate</a:t>
            </a:r>
            <a:r>
              <a:rPr lang="en-US" altLang="zh-CN" sz="35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: d-wave SC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1F21D3-422D-1814-B18D-18E25C3B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292356"/>
            <a:ext cx="3455642" cy="630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B9560B-0209-E3AC-7D7C-CC404BCDA9B9}"/>
              </a:ext>
            </a:extLst>
          </p:cNvPr>
          <p:cNvSpPr txBox="1"/>
          <p:nvPr/>
        </p:nvSpPr>
        <p:spPr>
          <a:xfrm>
            <a:off x="476545" y="955468"/>
            <a:ext cx="3285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order parameter/gap function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C90B5B-CB57-CC6B-A0F2-D28CDA0C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3" y="2348880"/>
            <a:ext cx="3623744" cy="28353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5C34B8-579D-436E-77D4-2C8F277EE80B}"/>
              </a:ext>
            </a:extLst>
          </p:cNvPr>
          <p:cNvSpPr txBox="1"/>
          <p:nvPr/>
        </p:nvSpPr>
        <p:spPr>
          <a:xfrm>
            <a:off x="485050" y="2041103"/>
            <a:ext cx="362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gap function for tetragonal lattice (D</a:t>
            </a:r>
            <a:r>
              <a:rPr lang="en-CN" sz="1400" baseline="-25000" dirty="0"/>
              <a:t>4h</a:t>
            </a:r>
            <a:r>
              <a:rPr lang="en-CN" sz="1400" dirty="0"/>
              <a:t>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F6A3C7-25D1-EFE1-1ABC-705C49E55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965" y="1524225"/>
            <a:ext cx="2015858" cy="2090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0FD49-436C-9FB0-B8EA-B40FDB38A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634" y="1599394"/>
            <a:ext cx="2453736" cy="190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23E09D-79C7-94AF-8C5B-BD7B6A8C7652}"/>
                  </a:ext>
                </a:extLst>
              </p:cNvPr>
              <p:cNvSpPr txBox="1"/>
              <p:nvPr/>
            </p:nvSpPr>
            <p:spPr>
              <a:xfrm>
                <a:off x="4338309" y="752384"/>
                <a:ext cx="4365485" cy="29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200" dirty="0"/>
                  <a:t>gap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CN" sz="1200" dirty="0"/>
                  <a:t> paring symmetry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23E09D-79C7-94AF-8C5B-BD7B6A8C7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09" y="752384"/>
                <a:ext cx="4365485" cy="299954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7">
            <a:extLst>
              <a:ext uri="{FF2B5EF4-FFF2-40B4-BE49-F238E27FC236}">
                <a16:creationId xmlns:a16="http://schemas.microsoft.com/office/drawing/2014/main" id="{5E70FC10-84B8-D718-C3C9-33FFCD9D5297}"/>
              </a:ext>
            </a:extLst>
          </p:cNvPr>
          <p:cNvSpPr txBox="1"/>
          <p:nvPr/>
        </p:nvSpPr>
        <p:spPr>
          <a:xfrm>
            <a:off x="4376247" y="3696584"/>
            <a:ext cx="1845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[B. </a:t>
            </a:r>
            <a:r>
              <a:rPr kumimoji="1" lang="en-US" altLang="zh-CN" sz="105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Keimer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, et. al, Nature 2015]</a:t>
            </a: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B112ACAD-CD01-80DF-B4F6-B7AD1FCC973E}"/>
              </a:ext>
            </a:extLst>
          </p:cNvPr>
          <p:cNvSpPr txBox="1"/>
          <p:nvPr/>
        </p:nvSpPr>
        <p:spPr>
          <a:xfrm>
            <a:off x="6721096" y="3696584"/>
            <a:ext cx="1982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[S.-D. Chen, et. al, Nature 2022]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9B96A9-258A-A491-7173-984784CA7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602" y="1028449"/>
            <a:ext cx="2560423" cy="570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93D08E-D3E5-8EBC-404B-6327BE638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7125" y="4621962"/>
            <a:ext cx="2150065" cy="14236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F358AD-524F-6806-821C-0020AD78E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4091" y="4104075"/>
            <a:ext cx="824812" cy="2270982"/>
          </a:xfrm>
          <a:prstGeom prst="rect">
            <a:avLst/>
          </a:prstGeom>
        </p:spPr>
      </p:pic>
      <p:sp>
        <p:nvSpPr>
          <p:cNvPr id="31" name="文本框 7">
            <a:extLst>
              <a:ext uri="{FF2B5EF4-FFF2-40B4-BE49-F238E27FC236}">
                <a16:creationId xmlns:a16="http://schemas.microsoft.com/office/drawing/2014/main" id="{EEE9DEB9-DD30-3E53-7796-FB657705C51A}"/>
              </a:ext>
            </a:extLst>
          </p:cNvPr>
          <p:cNvSpPr txBox="1"/>
          <p:nvPr/>
        </p:nvSpPr>
        <p:spPr>
          <a:xfrm>
            <a:off x="5652682" y="6137463"/>
            <a:ext cx="2238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[D. A. Wollman, et. al, PRL 1993]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6C2D6-DEB3-244D-B17A-5B00013B4A4C}"/>
              </a:ext>
            </a:extLst>
          </p:cNvPr>
          <p:cNvSpPr txBox="1"/>
          <p:nvPr/>
        </p:nvSpPr>
        <p:spPr>
          <a:xfrm>
            <a:off x="5697126" y="4104075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Josephson current: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B3F929-B4EC-970C-1BD1-5B52BE8BC151}"/>
                  </a:ext>
                </a:extLst>
              </p:cNvPr>
              <p:cNvSpPr txBox="1"/>
              <p:nvPr/>
            </p:nvSpPr>
            <p:spPr>
              <a:xfrm>
                <a:off x="7137286" y="4127158"/>
                <a:ext cx="1346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B3F929-B4EC-970C-1BD1-5B52BE8B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286" y="4127158"/>
                <a:ext cx="1346907" cy="215444"/>
              </a:xfrm>
              <a:prstGeom prst="rect">
                <a:avLst/>
              </a:prstGeom>
              <a:blipFill>
                <a:blip r:embed="rId10"/>
                <a:stretch>
                  <a:fillRect l="-2804" r="-3738" b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8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73F38D-DBAD-AA41-9C89-6B845485FEF8}"/>
              </a:ext>
            </a:extLst>
          </p:cNvPr>
          <p:cNvSpPr txBox="1">
            <a:spLocks/>
          </p:cNvSpPr>
          <p:nvPr/>
        </p:nvSpPr>
        <p:spPr bwMode="auto">
          <a:xfrm>
            <a:off x="0" y="2393"/>
            <a:ext cx="9144000" cy="710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5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The candidate theories for </a:t>
            </a:r>
            <a:r>
              <a:rPr lang="en-US" altLang="zh-CN" sz="3500" kern="0" dirty="0" err="1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cuprate</a:t>
            </a:r>
            <a:endParaRPr lang="en-US" altLang="zh-CN" sz="3500" kern="0" dirty="0">
              <a:solidFill>
                <a:srgbClr val="0000FF"/>
              </a:solidFill>
              <a:latin typeface="Palatino Linotype" panose="02040502050505030304" pitchFamily="18" charset="0"/>
              <a:ea typeface="Palatino" pitchFamily="2" charset="7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4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D5D72-D155-0F17-459A-F227221A58F0}"/>
              </a:ext>
            </a:extLst>
          </p:cNvPr>
          <p:cNvSpPr txBox="1">
            <a:spLocks/>
          </p:cNvSpPr>
          <p:nvPr/>
        </p:nvSpPr>
        <p:spPr bwMode="auto">
          <a:xfrm>
            <a:off x="0" y="2393"/>
            <a:ext cx="9144000" cy="7102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500" kern="0" dirty="0">
                <a:solidFill>
                  <a:srgbClr val="0000FF"/>
                </a:solidFill>
                <a:latin typeface="Palatino Linotype" panose="02040502050505030304" pitchFamily="18" charset="0"/>
                <a:ea typeface="Palatino" pitchFamily="2" charset="77"/>
                <a:cs typeface="Arial" charset="0"/>
              </a:rPr>
              <a:t>The models for Cu-O plane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A099BC0-7FEF-2186-B5D6-72AF5681F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0" b="12772"/>
          <a:stretch/>
        </p:blipFill>
        <p:spPr>
          <a:xfrm>
            <a:off x="116505" y="1211771"/>
            <a:ext cx="3285365" cy="3207339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7C00FFD-5C4E-6E3F-41ED-41A62C8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25" y="953725"/>
            <a:ext cx="2577591" cy="277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200" b="1" dirty="0"/>
              <a:t>Cu</a:t>
            </a:r>
            <a:r>
              <a:rPr kumimoji="1" lang="en-US" altLang="zh-CN" sz="1200" b="1" baseline="30000" dirty="0"/>
              <a:t>2+ </a:t>
            </a:r>
            <a:r>
              <a:rPr kumimoji="1" lang="en-US" altLang="zh-CN" sz="1200" b="1" dirty="0"/>
              <a:t>: [</a:t>
            </a:r>
            <a:r>
              <a:rPr kumimoji="1" lang="en-US" altLang="zh-CN" sz="1200" b="1" dirty="0" err="1"/>
              <a:t>Ar</a:t>
            </a:r>
            <a:r>
              <a:rPr kumimoji="1" lang="en-US" altLang="zh-CN" sz="1200" b="1" dirty="0"/>
              <a:t>]3d</a:t>
            </a:r>
            <a:r>
              <a:rPr kumimoji="1" lang="en-US" altLang="zh-CN" sz="1200" b="1" baseline="30000" dirty="0"/>
              <a:t>9</a:t>
            </a:r>
            <a:r>
              <a:rPr kumimoji="1" lang="en-US" altLang="zh-CN" sz="1200" b="1" dirty="0"/>
              <a:t>       O</a:t>
            </a:r>
            <a:r>
              <a:rPr kumimoji="1" lang="en-US" altLang="zh-CN" sz="1200" b="1" baseline="30000" dirty="0"/>
              <a:t>2-</a:t>
            </a:r>
            <a:r>
              <a:rPr kumimoji="1" lang="en-US" altLang="zh-CN" sz="1200" b="1" dirty="0"/>
              <a:t> : [He]2s</a:t>
            </a:r>
            <a:r>
              <a:rPr kumimoji="1" lang="en-US" altLang="zh-CN" sz="1200" b="1" baseline="30000" dirty="0"/>
              <a:t>2</a:t>
            </a:r>
            <a:r>
              <a:rPr kumimoji="1" lang="en-US" altLang="zh-CN" sz="1200" b="1" dirty="0"/>
              <a:t>2p</a:t>
            </a:r>
            <a:r>
              <a:rPr kumimoji="1" lang="en-US" altLang="zh-CN" sz="1200" b="1" baseline="30000" dirty="0"/>
              <a:t>6</a:t>
            </a:r>
            <a:endParaRPr kumimoji="1" lang="zh-CN" altLang="en-US" sz="1200" b="1" dirty="0"/>
          </a:p>
        </p:txBody>
      </p:sp>
      <p:grpSp>
        <p:nvGrpSpPr>
          <p:cNvPr id="8" name="组合 14">
            <a:extLst>
              <a:ext uri="{FF2B5EF4-FFF2-40B4-BE49-F238E27FC236}">
                <a16:creationId xmlns:a16="http://schemas.microsoft.com/office/drawing/2014/main" id="{CE34FED8-0C83-73D5-23D4-80275712C501}"/>
              </a:ext>
            </a:extLst>
          </p:cNvPr>
          <p:cNvGrpSpPr/>
          <p:nvPr/>
        </p:nvGrpSpPr>
        <p:grpSpPr>
          <a:xfrm>
            <a:off x="172127" y="4647353"/>
            <a:ext cx="4300164" cy="1887106"/>
            <a:chOff x="5087371" y="3705604"/>
            <a:chExt cx="6854016" cy="3007851"/>
          </a:xfrm>
        </p:grpSpPr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C7F4E79A-67F2-4456-EE35-263339D8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935" y="4222070"/>
              <a:ext cx="6621556" cy="239793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C8987E-75BE-34FF-D5E2-7B7803CF237B}"/>
                </a:ext>
              </a:extLst>
            </p:cNvPr>
            <p:cNvSpPr txBox="1"/>
            <p:nvPr/>
          </p:nvSpPr>
          <p:spPr>
            <a:xfrm>
              <a:off x="5184476" y="3817879"/>
              <a:ext cx="4145280" cy="441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200" b="1" dirty="0">
                  <a:latin typeface="Palatino Linotype" panose="02040502050505030304" pitchFamily="18" charset="0"/>
                </a:rPr>
                <a:t>Three band Hubbard model:</a:t>
              </a:r>
              <a:endParaRPr kumimoji="1" lang="zh-CN" altLang="en-US" sz="12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ABF89A9-8775-F7A0-1299-EF6F5B170B52}"/>
                </a:ext>
              </a:extLst>
            </p:cNvPr>
            <p:cNvSpPr/>
            <p:nvPr/>
          </p:nvSpPr>
          <p:spPr>
            <a:xfrm>
              <a:off x="5087371" y="3705604"/>
              <a:ext cx="6854016" cy="300785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D0CD012-20F0-D243-BA8B-7A08A7CAFD5C}"/>
              </a:ext>
            </a:extLst>
          </p:cNvPr>
          <p:cNvSpPr/>
          <p:nvPr/>
        </p:nvSpPr>
        <p:spPr>
          <a:xfrm rot="2700000">
            <a:off x="1361071" y="2524960"/>
            <a:ext cx="796232" cy="796232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96232"/>
                      <a:gd name="connsiteY0" fmla="*/ 0 h 796232"/>
                      <a:gd name="connsiteX1" fmla="*/ 796232 w 796232"/>
                      <a:gd name="connsiteY1" fmla="*/ 0 h 796232"/>
                      <a:gd name="connsiteX2" fmla="*/ 796232 w 796232"/>
                      <a:gd name="connsiteY2" fmla="*/ 796232 h 796232"/>
                      <a:gd name="connsiteX3" fmla="*/ 0 w 796232"/>
                      <a:gd name="connsiteY3" fmla="*/ 796232 h 796232"/>
                      <a:gd name="connsiteX4" fmla="*/ 0 w 796232"/>
                      <a:gd name="connsiteY4" fmla="*/ 0 h 796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2" h="796232" fill="none" extrusionOk="0">
                        <a:moveTo>
                          <a:pt x="0" y="0"/>
                        </a:moveTo>
                        <a:cubicBezTo>
                          <a:pt x="109706" y="-5980"/>
                          <a:pt x="495153" y="-6740"/>
                          <a:pt x="796232" y="0"/>
                        </a:cubicBezTo>
                        <a:cubicBezTo>
                          <a:pt x="777207" y="105325"/>
                          <a:pt x="763366" y="665094"/>
                          <a:pt x="796232" y="796232"/>
                        </a:cubicBezTo>
                        <a:cubicBezTo>
                          <a:pt x="617366" y="853319"/>
                          <a:pt x="184436" y="729461"/>
                          <a:pt x="0" y="796232"/>
                        </a:cubicBezTo>
                        <a:cubicBezTo>
                          <a:pt x="48236" y="704869"/>
                          <a:pt x="19220" y="276022"/>
                          <a:pt x="0" y="0"/>
                        </a:cubicBezTo>
                        <a:close/>
                      </a:path>
                      <a:path w="796232" h="796232" stroke="0" extrusionOk="0">
                        <a:moveTo>
                          <a:pt x="0" y="0"/>
                        </a:moveTo>
                        <a:cubicBezTo>
                          <a:pt x="317467" y="61063"/>
                          <a:pt x="500590" y="28359"/>
                          <a:pt x="796232" y="0"/>
                        </a:cubicBezTo>
                        <a:cubicBezTo>
                          <a:pt x="833161" y="204543"/>
                          <a:pt x="794850" y="398969"/>
                          <a:pt x="796232" y="796232"/>
                        </a:cubicBezTo>
                        <a:cubicBezTo>
                          <a:pt x="475161" y="828890"/>
                          <a:pt x="263109" y="850667"/>
                          <a:pt x="0" y="796232"/>
                        </a:cubicBezTo>
                        <a:cubicBezTo>
                          <a:pt x="12342" y="485164"/>
                          <a:pt x="-5003" y="2370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037B0-112D-B808-2047-C5A2A6267094}"/>
              </a:ext>
            </a:extLst>
          </p:cNvPr>
          <p:cNvSpPr txBox="1"/>
          <p:nvPr/>
        </p:nvSpPr>
        <p:spPr>
          <a:xfrm>
            <a:off x="3141082" y="1153138"/>
            <a:ext cx="3187597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Zhang-Rice singlet</a:t>
            </a:r>
            <a:r>
              <a:rPr lang="en-US" sz="1200" dirty="0"/>
              <a:t>: The hybridization strongly binds a hole on each square of O atoms to central Cu</a:t>
            </a:r>
            <a:r>
              <a:rPr lang="en-US" sz="1200" baseline="30000" dirty="0"/>
              <a:t>2+ </a:t>
            </a:r>
            <a:r>
              <a:rPr lang="en-US" sz="1200" dirty="0"/>
              <a:t>ion to form a local singlet. This singlet then moves through the lattice of Cu</a:t>
            </a:r>
            <a:r>
              <a:rPr lang="en-US" sz="1200" baseline="30000" dirty="0"/>
              <a:t>2+ </a:t>
            </a:r>
            <a:r>
              <a:rPr lang="en-US" sz="1200" dirty="0"/>
              <a:t>ions in a similar way as a hole in the single-band effective Hamiltonian. </a:t>
            </a:r>
            <a:r>
              <a:rPr lang="en-US" sz="1200" i="1" dirty="0"/>
              <a:t>[Zhang and Rice 1988]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05A664-619A-A644-3C1C-984143B8E422}"/>
              </a:ext>
            </a:extLst>
          </p:cNvPr>
          <p:cNvCxnSpPr>
            <a:cxnSpLocks/>
            <a:stCxn id="5" idx="1"/>
            <a:endCxn id="13" idx="0"/>
          </p:cNvCxnSpPr>
          <p:nvPr/>
        </p:nvCxnSpPr>
        <p:spPr>
          <a:xfrm flipH="1">
            <a:off x="2040698" y="1845636"/>
            <a:ext cx="1100384" cy="795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A232B1-10CA-10ED-F478-CAB16EE36D8A}"/>
              </a:ext>
            </a:extLst>
          </p:cNvPr>
          <p:cNvSpPr txBox="1"/>
          <p:nvPr/>
        </p:nvSpPr>
        <p:spPr>
          <a:xfrm>
            <a:off x="4912764" y="2729184"/>
            <a:ext cx="373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/>
              <a:t>The Hubbard model: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016F0-730A-B5CF-DC92-5B1F30006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88" y="3084693"/>
            <a:ext cx="3583291" cy="4818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4177B9-32D5-CED9-0755-6D5A391D8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371" y="4854499"/>
            <a:ext cx="2247900" cy="163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1C79CD-A8FC-B798-EDCE-969E6E961BA2}"/>
              </a:ext>
            </a:extLst>
          </p:cNvPr>
          <p:cNvSpPr txBox="1"/>
          <p:nvPr/>
        </p:nvSpPr>
        <p:spPr>
          <a:xfrm>
            <a:off x="4912764" y="3757580"/>
            <a:ext cx="373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/>
              <a:t>The t-J model: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5DB0CA-3B71-A064-7941-FC6EB5643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774" y="4228915"/>
            <a:ext cx="3567659" cy="461087"/>
          </a:xfrm>
          <a:prstGeom prst="rect">
            <a:avLst/>
          </a:prstGeom>
        </p:spPr>
      </p:pic>
      <p:sp>
        <p:nvSpPr>
          <p:cNvPr id="29" name="矩形 10">
            <a:extLst>
              <a:ext uri="{FF2B5EF4-FFF2-40B4-BE49-F238E27FC236}">
                <a16:creationId xmlns:a16="http://schemas.microsoft.com/office/drawing/2014/main" id="{77D0E0D8-2177-D4EC-16FC-4EE1394CFDC7}"/>
              </a:ext>
            </a:extLst>
          </p:cNvPr>
          <p:cNvSpPr/>
          <p:nvPr/>
        </p:nvSpPr>
        <p:spPr>
          <a:xfrm>
            <a:off x="4734881" y="2641565"/>
            <a:ext cx="4360144" cy="408443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036849-5830-130C-9BAC-80C8CB83CA6D}"/>
              </a:ext>
            </a:extLst>
          </p:cNvPr>
          <p:cNvSpPr txBox="1"/>
          <p:nvPr/>
        </p:nvSpPr>
        <p:spPr>
          <a:xfrm>
            <a:off x="7097508" y="5174263"/>
            <a:ext cx="2013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In the past 40 years, it is widely believed that these two models can used to describe d-wave SC.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41013-470D-CED0-C20C-8FBFA4BDE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836" y="1414390"/>
            <a:ext cx="2770420" cy="492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1C09A-0C3F-7D36-3ED9-F7733AB41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1640" y="1969794"/>
            <a:ext cx="2770420" cy="5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21" grpId="0"/>
      <p:bldP spid="24" grpId="0"/>
      <p:bldP spid="2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68826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lIns="0" rIns="0" anchor="b">
            <a:noAutofit/>
          </a:bodyPr>
          <a:lstStyle/>
          <a:p>
            <a:pPr eaLnBrk="1" hangingPunct="1">
              <a:defRPr/>
            </a:pPr>
            <a:r>
              <a:rPr lang="en-US" altLang="zh-CN" sz="29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9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SC in the Hubbard model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F20C2377-3F8A-7619-14F6-02F117D888E6}"/>
              </a:ext>
            </a:extLst>
          </p:cNvPr>
          <p:cNvSpPr txBox="1"/>
          <p:nvPr/>
        </p:nvSpPr>
        <p:spPr>
          <a:xfrm>
            <a:off x="206515" y="863444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Palatino Linotype" panose="02040502050505030304" pitchFamily="18" charset="0"/>
              </a:rPr>
              <a:t>Recent numerical studies suggested that the simplest Hubbard model with strong Hubbard interactions in doping range relevant for hole-doped </a:t>
            </a:r>
            <a:r>
              <a:rPr kumimoji="1" lang="en-US" altLang="zh-CN" sz="1600" dirty="0" err="1">
                <a:latin typeface="Palatino Linotype" panose="02040502050505030304" pitchFamily="18" charset="0"/>
              </a:rPr>
              <a:t>cuprate</a:t>
            </a:r>
            <a:r>
              <a:rPr kumimoji="1" lang="en-US" altLang="zh-CN" sz="1600" dirty="0">
                <a:latin typeface="Palatino Linotype" panose="02040502050505030304" pitchFamily="18" charset="0"/>
              </a:rPr>
              <a:t> SC exhibits stripe order or phase separation but no </a:t>
            </a:r>
            <a:r>
              <a:rPr kumimoji="1" lang="en-US" altLang="zh-CN" sz="1600" i="1" dirty="0">
                <a:latin typeface="Palatino Linotype" panose="02040502050505030304" pitchFamily="18" charset="0"/>
              </a:rPr>
              <a:t>d</a:t>
            </a:r>
            <a:r>
              <a:rPr kumimoji="1" lang="en-US" altLang="zh-CN" sz="1600" dirty="0">
                <a:latin typeface="Palatino Linotype" panose="02040502050505030304" pitchFamily="18" charset="0"/>
              </a:rPr>
              <a:t>-wave superconductivity in the ground state.</a:t>
            </a:r>
          </a:p>
          <a:p>
            <a:r>
              <a:rPr kumimoji="1" lang="en-US" altLang="zh-CN" sz="12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Mingpu</a:t>
            </a:r>
            <a:r>
              <a:rPr kumimoji="1" lang="en-US" altLang="zh-CN" sz="12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Qin, el. al, PRX 2020;</a:t>
            </a:r>
          </a:p>
          <a:p>
            <a:r>
              <a:rPr kumimoji="1" lang="en-US" altLang="zh-CN" sz="12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B.-X. Zheng, el. al, Science 2017;</a:t>
            </a:r>
          </a:p>
          <a:p>
            <a:r>
              <a:rPr kumimoji="1" lang="en-US" altLang="zh-CN" sz="12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J. P. F. LeBlanc, el. al, PRX 2015;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413B3-B29F-8231-88BC-083C608A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63579" y="2217762"/>
            <a:ext cx="6766791" cy="13992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278023-971B-480E-E88B-5530809301AA}"/>
              </a:ext>
            </a:extLst>
          </p:cNvPr>
          <p:cNvSpPr txBox="1"/>
          <p:nvPr/>
        </p:nvSpPr>
        <p:spPr>
          <a:xfrm>
            <a:off x="2996824" y="3602757"/>
            <a:ext cx="270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DMRG calculated charge and spin order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08F6E-945C-A075-3C36-72800022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05" y="3886773"/>
            <a:ext cx="4384210" cy="2663823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ED145EF4-12F5-9193-1B75-E5A371E5E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036" y="-1591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7EBB1B-382A-A78B-84B3-9B93C449128C}"/>
              </a:ext>
            </a:extLst>
          </p:cNvPr>
          <p:cNvSpPr txBox="1"/>
          <p:nvPr/>
        </p:nvSpPr>
        <p:spPr>
          <a:xfrm>
            <a:off x="2906815" y="6558795"/>
            <a:ext cx="270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DMRG calculated SC correlation</a:t>
            </a:r>
          </a:p>
        </p:txBody>
      </p:sp>
    </p:spTree>
    <p:extLst>
      <p:ext uri="{BB962C8B-B14F-4D97-AF65-F5344CB8AC3E}">
        <p14:creationId xmlns:p14="http://schemas.microsoft.com/office/powerpoint/2010/main" val="27865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|6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152227</TotalTime>
  <Words>1780</Words>
  <Application>Microsoft Macintosh PowerPoint</Application>
  <PresentationFormat>On-screen Show (4:3)</PresentationFormat>
  <Paragraphs>245</Paragraphs>
  <Slides>21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Candara</vt:lpstr>
      <vt:lpstr>Century Schoolbook</vt:lpstr>
      <vt:lpstr>Palatino</vt:lpstr>
      <vt:lpstr>Palatino Linotype</vt:lpstr>
      <vt:lpstr>Times New Roman</vt:lpstr>
      <vt:lpstr>Wingdings</vt:lpstr>
      <vt:lpstr>Default Design</vt:lpstr>
      <vt:lpstr>Robust d-wave superconductivity from the Su-Schrieffer-Heeger-Hubbard model: possible route to high-temperature superconductivity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d-wave SC in the Hubbard model</vt:lpstr>
      <vt:lpstr>PowerPoint Presentation</vt:lpstr>
      <vt:lpstr>PowerPoint Presentation</vt:lpstr>
      <vt:lpstr>Electron-phonon coupling</vt:lpstr>
      <vt:lpstr>The Su-Schrieffer-Heeger-Hubbard model</vt:lpstr>
      <vt:lpstr>Limit analysis</vt:lpstr>
      <vt:lpstr>Method: Density Matrix Renormalization group</vt:lpstr>
      <vt:lpstr>PowerPoint Presentation</vt:lpstr>
      <vt:lpstr>s-wave state</vt:lpstr>
      <vt:lpstr>PowerPoint Presentation</vt:lpstr>
      <vt:lpstr>SC evolution from s-wave to d-wave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theory of the topological quantum phase transition in a spin-2 chain</dc:title>
  <dc:creator>Jiang</dc:creator>
  <cp:lastModifiedBy>王 昊昕</cp:lastModifiedBy>
  <cp:revision>6262</cp:revision>
  <cp:lastPrinted>2014-12-11T03:36:46Z</cp:lastPrinted>
  <dcterms:created xsi:type="dcterms:W3CDTF">2010-12-07T04:38:16Z</dcterms:created>
  <dcterms:modified xsi:type="dcterms:W3CDTF">2023-02-28T07:43:01Z</dcterms:modified>
</cp:coreProperties>
</file>